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56" r:id="rId2"/>
    <p:sldId id="257" r:id="rId3"/>
    <p:sldId id="258" r:id="rId4"/>
    <p:sldId id="287" r:id="rId5"/>
    <p:sldId id="281" r:id="rId6"/>
    <p:sldId id="284" r:id="rId7"/>
    <p:sldId id="259" r:id="rId8"/>
    <p:sldId id="277" r:id="rId9"/>
    <p:sldId id="260" r:id="rId10"/>
    <p:sldId id="268" r:id="rId11"/>
    <p:sldId id="261" r:id="rId12"/>
    <p:sldId id="262" r:id="rId13"/>
    <p:sldId id="282" r:id="rId14"/>
    <p:sldId id="289" r:id="rId15"/>
    <p:sldId id="265" r:id="rId16"/>
    <p:sldId id="267" r:id="rId17"/>
  </p:sldIdLst>
  <p:sldSz cx="9144000" cy="6858000" type="screen4x3"/>
  <p:notesSz cx="9942513" cy="681196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20" y="-12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4308422" cy="34059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5631790" y="0"/>
            <a:ext cx="4308422" cy="340598"/>
          </a:xfrm>
          <a:prstGeom prst="rect">
            <a:avLst/>
          </a:prstGeom>
        </p:spPr>
        <p:txBody>
          <a:bodyPr vert="horz" lIns="91440" tIns="45720" rIns="91440" bIns="45720" rtlCol="0"/>
          <a:lstStyle>
            <a:lvl1pPr algn="r">
              <a:defRPr sz="1200"/>
            </a:lvl1pPr>
          </a:lstStyle>
          <a:p>
            <a:fld id="{2C3AEDE3-A2F9-4B23-A07C-1E803EB7D302}" type="datetimeFigureOut">
              <a:rPr lang="nl-NL" smtClean="0"/>
              <a:pPr/>
              <a:t>4/7/13</a:t>
            </a:fld>
            <a:endParaRPr lang="nl-NL"/>
          </a:p>
        </p:txBody>
      </p:sp>
      <p:sp>
        <p:nvSpPr>
          <p:cNvPr id="4" name="Tijdelijke aanduiding voor voettekst 3"/>
          <p:cNvSpPr>
            <a:spLocks noGrp="1"/>
          </p:cNvSpPr>
          <p:nvPr>
            <p:ph type="ftr" sz="quarter" idx="2"/>
          </p:nvPr>
        </p:nvSpPr>
        <p:spPr>
          <a:xfrm>
            <a:off x="0" y="6470183"/>
            <a:ext cx="4308422" cy="340598"/>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5631790" y="6470183"/>
            <a:ext cx="4308422" cy="340598"/>
          </a:xfrm>
          <a:prstGeom prst="rect">
            <a:avLst/>
          </a:prstGeom>
        </p:spPr>
        <p:txBody>
          <a:bodyPr vert="horz" lIns="91440" tIns="45720" rIns="91440" bIns="45720" rtlCol="0" anchor="b"/>
          <a:lstStyle>
            <a:lvl1pPr algn="r">
              <a:defRPr sz="1200"/>
            </a:lvl1pPr>
          </a:lstStyle>
          <a:p>
            <a:fld id="{88BD2135-2EE6-4107-931D-C24F38879648}" type="slidenum">
              <a:rPr lang="nl-NL" smtClean="0"/>
              <a:pPr/>
              <a:t>‹#›</a:t>
            </a:fld>
            <a:endParaRPr lang="nl-NL"/>
          </a:p>
        </p:txBody>
      </p:sp>
    </p:spTree>
    <p:extLst>
      <p:ext uri="{BB962C8B-B14F-4D97-AF65-F5344CB8AC3E}">
        <p14:creationId xmlns:p14="http://schemas.microsoft.com/office/powerpoint/2010/main" val="224414871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D4AA1122-223B-41D0-A253-0C9747D53F4A}" type="datetimeFigureOut">
              <a:rPr lang="nl-NL" smtClean="0"/>
              <a:pPr/>
              <a:t>4/7/13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792217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4AA1122-223B-41D0-A253-0C9747D53F4A}" type="datetimeFigureOut">
              <a:rPr lang="nl-NL" smtClean="0"/>
              <a:pPr/>
              <a:t>4/7/13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2209100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4AA1122-223B-41D0-A253-0C9747D53F4A}" type="datetimeFigureOut">
              <a:rPr lang="nl-NL" smtClean="0"/>
              <a:pPr/>
              <a:t>4/7/13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236094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4AA1122-223B-41D0-A253-0C9747D53F4A}" type="datetimeFigureOut">
              <a:rPr lang="nl-NL" smtClean="0"/>
              <a:pPr/>
              <a:t>4/7/13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4208955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4AA1122-223B-41D0-A253-0C9747D53F4A}" type="datetimeFigureOut">
              <a:rPr lang="nl-NL" smtClean="0"/>
              <a:pPr/>
              <a:t>4/7/13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2198842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4AA1122-223B-41D0-A253-0C9747D53F4A}" type="datetimeFigureOut">
              <a:rPr lang="nl-NL" smtClean="0"/>
              <a:pPr/>
              <a:t>4/7/13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983986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4AA1122-223B-41D0-A253-0C9747D53F4A}" type="datetimeFigureOut">
              <a:rPr lang="nl-NL" smtClean="0"/>
              <a:pPr/>
              <a:t>4/7/13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3295741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4AA1122-223B-41D0-A253-0C9747D53F4A}" type="datetimeFigureOut">
              <a:rPr lang="nl-NL" smtClean="0"/>
              <a:pPr/>
              <a:t>4/7/13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4137133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4AA1122-223B-41D0-A253-0C9747D53F4A}" type="datetimeFigureOut">
              <a:rPr lang="nl-NL" smtClean="0"/>
              <a:pPr/>
              <a:t>4/7/13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2177325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4AA1122-223B-41D0-A253-0C9747D53F4A}" type="datetimeFigureOut">
              <a:rPr lang="nl-NL" smtClean="0"/>
              <a:pPr/>
              <a:t>4/7/13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2551288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4AA1122-223B-41D0-A253-0C9747D53F4A}" type="datetimeFigureOut">
              <a:rPr lang="nl-NL" smtClean="0"/>
              <a:pPr/>
              <a:t>4/7/13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DE867A6-A335-48BC-ABF5-9B4C16280A25}" type="slidenum">
              <a:rPr lang="nl-NL" smtClean="0"/>
              <a:pPr/>
              <a:t>‹#›</a:t>
            </a:fld>
            <a:endParaRPr lang="nl-NL"/>
          </a:p>
        </p:txBody>
      </p:sp>
    </p:spTree>
    <p:extLst>
      <p:ext uri="{BB962C8B-B14F-4D97-AF65-F5344CB8AC3E}">
        <p14:creationId xmlns:p14="http://schemas.microsoft.com/office/powerpoint/2010/main" val="361718193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AA1122-223B-41D0-A253-0C9747D53F4A}" type="datetimeFigureOut">
              <a:rPr lang="nl-NL" smtClean="0"/>
              <a:pPr/>
              <a:t>4/7/13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E867A6-A335-48BC-ABF5-9B4C16280A25}" type="slidenum">
              <a:rPr lang="nl-NL" smtClean="0"/>
              <a:pPr/>
              <a:t>‹#›</a:t>
            </a:fld>
            <a:endParaRPr lang="nl-NL"/>
          </a:p>
        </p:txBody>
      </p:sp>
    </p:spTree>
    <p:extLst>
      <p:ext uri="{BB962C8B-B14F-4D97-AF65-F5344CB8AC3E}">
        <p14:creationId xmlns:p14="http://schemas.microsoft.com/office/powerpoint/2010/main" val="2878108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gi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file:///P:\gd\vo\CentEx\Ex2009-1\havo091\nah091\nah091-20.ti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3568" y="1196752"/>
            <a:ext cx="7772400" cy="1800199"/>
          </a:xfrm>
        </p:spPr>
        <p:txBody>
          <a:bodyPr>
            <a:normAutofit fontScale="90000"/>
          </a:bodyPr>
          <a:lstStyle/>
          <a:p>
            <a:r>
              <a:rPr lang="en-US" dirty="0" err="1" smtClean="0"/>
              <a:t>Havo</a:t>
            </a:r>
            <a:r>
              <a:rPr lang="en-US" dirty="0" smtClean="0"/>
              <a:t> examens Nieuwe </a:t>
            </a:r>
            <a:r>
              <a:rPr lang="en-US" dirty="0" err="1" smtClean="0"/>
              <a:t>Natuurkunde</a:t>
            </a:r>
            <a:r>
              <a:rPr lang="en-US" dirty="0" smtClean="0"/>
              <a:t> 2009-2012</a:t>
            </a:r>
            <a:br>
              <a:rPr lang="en-US" dirty="0" smtClean="0"/>
            </a:br>
            <a:r>
              <a:rPr lang="en-US" sz="2200" dirty="0" err="1" smtClean="0"/>
              <a:t>Anneke</a:t>
            </a:r>
            <a:r>
              <a:rPr lang="en-US" sz="2200" dirty="0" smtClean="0"/>
              <a:t> Thurlings, </a:t>
            </a:r>
            <a:r>
              <a:rPr lang="en-US" sz="2200" dirty="0" err="1" smtClean="0"/>
              <a:t>Cito</a:t>
            </a:r>
            <a:r>
              <a:rPr lang="en-US" sz="2200" dirty="0" smtClean="0"/>
              <a:t>, Arnhem</a:t>
            </a:r>
            <a:r>
              <a:rPr lang="en-US" dirty="0" smtClean="0"/>
              <a:t/>
            </a:r>
            <a:br>
              <a:rPr lang="en-US" dirty="0" smtClean="0"/>
            </a:br>
            <a:endParaRPr lang="nl-NL" dirty="0"/>
          </a:p>
        </p:txBody>
      </p:sp>
      <p:sp>
        <p:nvSpPr>
          <p:cNvPr id="3" name="Ondertitel 2"/>
          <p:cNvSpPr>
            <a:spLocks noGrp="1"/>
          </p:cNvSpPr>
          <p:nvPr>
            <p:ph type="subTitle" idx="1"/>
          </p:nvPr>
        </p:nvSpPr>
        <p:spPr>
          <a:xfrm>
            <a:off x="1371600" y="3212976"/>
            <a:ext cx="6400800" cy="2425824"/>
          </a:xfrm>
        </p:spPr>
        <p:txBody>
          <a:bodyPr/>
          <a:lstStyle/>
          <a:p>
            <a:r>
              <a:rPr lang="en-US" b="1" dirty="0" err="1" smtClean="0"/>
              <a:t>Wat</a:t>
            </a:r>
            <a:r>
              <a:rPr lang="en-US" b="1" dirty="0" smtClean="0"/>
              <a:t> is </a:t>
            </a:r>
            <a:r>
              <a:rPr lang="en-US" b="1" dirty="0" err="1" smtClean="0"/>
              <a:t>nieuw</a:t>
            </a:r>
            <a:r>
              <a:rPr lang="en-US" b="1" dirty="0" smtClean="0"/>
              <a:t>, </a:t>
            </a:r>
            <a:r>
              <a:rPr lang="en-US" b="1" dirty="0" err="1" smtClean="0"/>
              <a:t>wat</a:t>
            </a:r>
            <a:r>
              <a:rPr lang="en-US" b="1" dirty="0" smtClean="0"/>
              <a:t> is </a:t>
            </a:r>
            <a:r>
              <a:rPr lang="en-US" b="1" dirty="0" err="1" smtClean="0"/>
              <a:t>oud</a:t>
            </a:r>
            <a:r>
              <a:rPr lang="en-US" b="1" dirty="0" smtClean="0"/>
              <a:t>, </a:t>
            </a:r>
            <a:r>
              <a:rPr lang="en-US" b="1" dirty="0" err="1" smtClean="0"/>
              <a:t>wat</a:t>
            </a:r>
            <a:r>
              <a:rPr lang="en-US" b="1" dirty="0" smtClean="0"/>
              <a:t> is </a:t>
            </a:r>
            <a:r>
              <a:rPr lang="en-US" b="1" dirty="0" err="1" smtClean="0"/>
              <a:t>anders</a:t>
            </a:r>
            <a:r>
              <a:rPr lang="en-US" b="1" dirty="0" smtClean="0"/>
              <a:t>?</a:t>
            </a:r>
          </a:p>
          <a:p>
            <a:endParaRPr lang="nl-NL" dirty="0"/>
          </a:p>
        </p:txBody>
      </p:sp>
      <p:pic>
        <p:nvPicPr>
          <p:cNvPr id="4" name="Afbeelding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03848" y="4509120"/>
            <a:ext cx="2533650" cy="1047750"/>
          </a:xfrm>
          <a:prstGeom prst="rect">
            <a:avLst/>
          </a:prstGeom>
        </p:spPr>
      </p:pic>
    </p:spTree>
    <p:extLst>
      <p:ext uri="{BB962C8B-B14F-4D97-AF65-F5344CB8AC3E}">
        <p14:creationId xmlns:p14="http://schemas.microsoft.com/office/powerpoint/2010/main" val="180546750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2009-2 gesloten vragen (2)</a:t>
            </a:r>
            <a:endParaRPr lang="nl-NL" dirty="0"/>
          </a:p>
        </p:txBody>
      </p:sp>
      <p:sp>
        <p:nvSpPr>
          <p:cNvPr id="3" name="Tijdelijke aanduiding voor inhoud 2"/>
          <p:cNvSpPr>
            <a:spLocks noGrp="1"/>
          </p:cNvSpPr>
          <p:nvPr>
            <p:ph idx="1"/>
          </p:nvPr>
        </p:nvSpPr>
        <p:spPr>
          <a:xfrm>
            <a:off x="755576" y="1844824"/>
            <a:ext cx="7992888" cy="4525963"/>
          </a:xfrm>
        </p:spPr>
        <p:txBody>
          <a:bodyPr>
            <a:normAutofit lnSpcReduction="10000"/>
          </a:bodyPr>
          <a:lstStyle/>
          <a:p>
            <a:pPr marL="0" indent="0">
              <a:buNone/>
            </a:pPr>
            <a:r>
              <a:rPr lang="en-US" sz="1800" dirty="0" smtClean="0"/>
              <a:t>(</a:t>
            </a:r>
            <a:r>
              <a:rPr lang="en-US" sz="1800" dirty="0" err="1" smtClean="0"/>
              <a:t>opnieuw</a:t>
            </a:r>
            <a:r>
              <a:rPr lang="en-US" sz="1800" dirty="0" smtClean="0"/>
              <a:t>  </a:t>
            </a:r>
            <a:r>
              <a:rPr lang="en-US" sz="1800" dirty="0" err="1" smtClean="0"/>
              <a:t>opgave</a:t>
            </a:r>
            <a:r>
              <a:rPr lang="en-US" sz="1800" dirty="0" smtClean="0"/>
              <a:t> De </a:t>
            </a:r>
            <a:r>
              <a:rPr lang="en-US" sz="1800" dirty="0" err="1" smtClean="0"/>
              <a:t>maan</a:t>
            </a:r>
            <a:r>
              <a:rPr lang="en-US" sz="1800" dirty="0" smtClean="0"/>
              <a:t>)</a:t>
            </a:r>
          </a:p>
          <a:p>
            <a:pPr marL="0" indent="0">
              <a:buNone/>
            </a:pPr>
            <a:endParaRPr lang="nl-NL" sz="1800" dirty="0" smtClean="0"/>
          </a:p>
          <a:p>
            <a:pPr marL="0" indent="0">
              <a:buNone/>
            </a:pPr>
            <a:r>
              <a:rPr lang="nl-NL" sz="1800" dirty="0" smtClean="0"/>
              <a:t>Tegenwoordig </a:t>
            </a:r>
            <a:r>
              <a:rPr lang="nl-NL" sz="1800" dirty="0"/>
              <a:t>kan de tijdsduur die een laserpuls onderweg is, heel nauwkeurig gemeten worden. Deze meting heeft een onnauwkeurigheid van circa 10 picoseconde.</a:t>
            </a:r>
          </a:p>
          <a:p>
            <a:pPr marL="0" indent="0">
              <a:buNone/>
            </a:pPr>
            <a:r>
              <a:rPr lang="nl-NL" sz="1300" b="1" dirty="0" smtClean="0"/>
              <a:t>2p</a:t>
            </a:r>
            <a:r>
              <a:rPr lang="nl-NL" sz="1800" dirty="0" smtClean="0"/>
              <a:t> </a:t>
            </a:r>
            <a:r>
              <a:rPr lang="nl-NL" sz="1800" b="1" dirty="0" smtClean="0"/>
              <a:t>3 </a:t>
            </a:r>
            <a:r>
              <a:rPr lang="nl-NL" sz="1800" dirty="0" smtClean="0"/>
              <a:t>Hoe </a:t>
            </a:r>
            <a:r>
              <a:rPr lang="nl-NL" sz="1800" dirty="0"/>
              <a:t>groot is dan de onnauwkeurigheid in de afstand van de aarde tot de maan?</a:t>
            </a:r>
          </a:p>
          <a:p>
            <a:pPr marL="0" lvl="0" indent="0">
              <a:buNone/>
            </a:pPr>
            <a:r>
              <a:rPr lang="nl-NL" sz="1800" dirty="0" smtClean="0"/>
              <a:t>A enkele </a:t>
            </a:r>
            <a:r>
              <a:rPr lang="nl-NL" sz="1800" dirty="0"/>
              <a:t>millimeters</a:t>
            </a:r>
          </a:p>
          <a:p>
            <a:pPr marL="0" lvl="0" indent="0">
              <a:buNone/>
            </a:pPr>
            <a:r>
              <a:rPr lang="nl-NL" sz="1800" dirty="0" smtClean="0"/>
              <a:t>B enkele </a:t>
            </a:r>
            <a:r>
              <a:rPr lang="nl-NL" sz="1800" dirty="0"/>
              <a:t>centimeters</a:t>
            </a:r>
          </a:p>
          <a:p>
            <a:pPr marL="0" lvl="0" indent="0">
              <a:buNone/>
            </a:pPr>
            <a:r>
              <a:rPr lang="nl-NL" sz="1800" dirty="0" smtClean="0"/>
              <a:t>C enkele </a:t>
            </a:r>
            <a:r>
              <a:rPr lang="nl-NL" sz="1800" dirty="0"/>
              <a:t>decimeters</a:t>
            </a:r>
          </a:p>
          <a:p>
            <a:pPr marL="0" lvl="0" indent="0">
              <a:buNone/>
            </a:pPr>
            <a:r>
              <a:rPr lang="nl-NL" sz="1800" dirty="0" smtClean="0"/>
              <a:t>D enkele </a:t>
            </a:r>
            <a:r>
              <a:rPr lang="nl-NL" sz="1800" dirty="0"/>
              <a:t>meters</a:t>
            </a:r>
          </a:p>
          <a:p>
            <a:pPr marL="0" lvl="0" indent="0">
              <a:buNone/>
            </a:pPr>
            <a:r>
              <a:rPr lang="nl-NL" sz="1800" dirty="0" smtClean="0"/>
              <a:t>E enkele </a:t>
            </a:r>
            <a:r>
              <a:rPr lang="nl-NL" sz="1800" dirty="0"/>
              <a:t>kilometers</a:t>
            </a:r>
          </a:p>
          <a:p>
            <a:pPr marL="0" lvl="0" indent="0">
              <a:buNone/>
            </a:pPr>
            <a:r>
              <a:rPr lang="nl-NL" sz="1800" dirty="0" smtClean="0"/>
              <a:t>F honderden </a:t>
            </a:r>
            <a:r>
              <a:rPr lang="nl-NL" sz="1800" dirty="0"/>
              <a:t>kilometers </a:t>
            </a:r>
            <a:endParaRPr lang="nl-NL" sz="1800" dirty="0" smtClean="0"/>
          </a:p>
          <a:p>
            <a:pPr marL="0" lvl="0" indent="0">
              <a:buNone/>
            </a:pPr>
            <a:endParaRPr lang="nl-NL" dirty="0"/>
          </a:p>
          <a:p>
            <a:pPr marL="0" indent="0">
              <a:buNone/>
            </a:pPr>
            <a:r>
              <a:rPr lang="nl-NL" sz="1600" dirty="0"/>
              <a:t> </a:t>
            </a:r>
            <a:r>
              <a:rPr lang="nl-NL" sz="1600" dirty="0" smtClean="0"/>
              <a:t>SCORE is in </a:t>
            </a:r>
            <a:r>
              <a:rPr lang="nl-NL" sz="1600" b="1" i="1" dirty="0" smtClean="0"/>
              <a:t>dit examen </a:t>
            </a:r>
            <a:r>
              <a:rPr lang="nl-NL" sz="1600" dirty="0" smtClean="0"/>
              <a:t>bij meerkeuze vragen  2 PUNTEN ! Staat voorin het CV.</a:t>
            </a:r>
            <a:endParaRPr lang="nl-NL" sz="1600" dirty="0"/>
          </a:p>
          <a:p>
            <a:endParaRPr lang="nl-NL" dirty="0"/>
          </a:p>
        </p:txBody>
      </p:sp>
    </p:spTree>
    <p:extLst>
      <p:ext uri="{BB962C8B-B14F-4D97-AF65-F5344CB8AC3E}">
        <p14:creationId xmlns:p14="http://schemas.microsoft.com/office/powerpoint/2010/main" val="96851988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2010-1 en 2010-2</a:t>
            </a:r>
            <a:br>
              <a:rPr lang="en-US" dirty="0" smtClean="0"/>
            </a:br>
            <a:r>
              <a:rPr lang="en-US" dirty="0" err="1" smtClean="0"/>
              <a:t>actueel</a:t>
            </a:r>
            <a:r>
              <a:rPr lang="en-US" dirty="0" smtClean="0"/>
              <a:t> : </a:t>
            </a:r>
            <a:r>
              <a:rPr lang="en-US" dirty="0" err="1" smtClean="0"/>
              <a:t>korte</a:t>
            </a:r>
            <a:r>
              <a:rPr lang="en-US" dirty="0" smtClean="0"/>
              <a:t> </a:t>
            </a:r>
            <a:r>
              <a:rPr lang="en-US" dirty="0" err="1" smtClean="0"/>
              <a:t>doorlooptijd</a:t>
            </a:r>
            <a:r>
              <a:rPr lang="en-US" dirty="0" smtClean="0"/>
              <a:t> </a:t>
            </a:r>
            <a:endParaRPr lang="nl-NL" dirty="0"/>
          </a:p>
        </p:txBody>
      </p:sp>
      <p:sp>
        <p:nvSpPr>
          <p:cNvPr id="3" name="Tijdelijke aanduiding voor tekst 2"/>
          <p:cNvSpPr>
            <a:spLocks noGrp="1"/>
          </p:cNvSpPr>
          <p:nvPr>
            <p:ph type="body" idx="1"/>
          </p:nvPr>
        </p:nvSpPr>
        <p:spPr/>
        <p:txBody>
          <a:bodyPr>
            <a:normAutofit/>
          </a:bodyPr>
          <a:lstStyle/>
          <a:p>
            <a:r>
              <a:rPr lang="en-US" sz="1800" dirty="0" smtClean="0"/>
              <a:t>2010-1 Nieuwe </a:t>
            </a:r>
            <a:r>
              <a:rPr lang="en-US" sz="1800" dirty="0" err="1" smtClean="0"/>
              <a:t>exoplaneet</a:t>
            </a:r>
            <a:endParaRPr lang="nl-NL" sz="1800" dirty="0"/>
          </a:p>
        </p:txBody>
      </p:sp>
      <p:sp>
        <p:nvSpPr>
          <p:cNvPr id="4" name="Tijdelijke aanduiding voor inhoud 3"/>
          <p:cNvSpPr>
            <a:spLocks noGrp="1"/>
          </p:cNvSpPr>
          <p:nvPr>
            <p:ph sz="half" idx="2"/>
          </p:nvPr>
        </p:nvSpPr>
        <p:spPr>
          <a:xfrm>
            <a:off x="467544" y="2204864"/>
            <a:ext cx="4040188" cy="3951288"/>
          </a:xfrm>
        </p:spPr>
        <p:txBody>
          <a:bodyPr>
            <a:normAutofit fontScale="47500" lnSpcReduction="20000"/>
          </a:bodyPr>
          <a:lstStyle/>
          <a:p>
            <a:endParaRPr lang="nl-NL" dirty="0" smtClean="0"/>
          </a:p>
          <a:p>
            <a:pPr marL="0" indent="0">
              <a:buNone/>
            </a:pPr>
            <a:endParaRPr lang="nl-NL" sz="2300" dirty="0" smtClean="0"/>
          </a:p>
          <a:p>
            <a:pPr marL="0" indent="0">
              <a:buNone/>
            </a:pPr>
            <a:r>
              <a:rPr lang="nl-NL" sz="3400" dirty="0" smtClean="0"/>
              <a:t>Op </a:t>
            </a:r>
            <a:r>
              <a:rPr lang="nl-NL" sz="3400" dirty="0"/>
              <a:t>3 februari 2009 meldde ESA (European Space Agency) de ontdekking van de </a:t>
            </a:r>
            <a:r>
              <a:rPr lang="nl-NL" sz="3400" dirty="0" err="1"/>
              <a:t>exoplaneet</a:t>
            </a:r>
            <a:r>
              <a:rPr lang="nl-NL" sz="3400" dirty="0"/>
              <a:t> Corot-exo-7b. Een </a:t>
            </a:r>
            <a:r>
              <a:rPr lang="nl-NL" sz="3400" dirty="0" err="1"/>
              <a:t>exoplaneet</a:t>
            </a:r>
            <a:r>
              <a:rPr lang="nl-NL" sz="3400" dirty="0"/>
              <a:t> is een planeet die niet om de zon maar om een (andere) ster draait, een planeet in een ander zonnestelsel dus. </a:t>
            </a:r>
            <a:r>
              <a:rPr lang="nl-NL" sz="3400" dirty="0" smtClean="0"/>
              <a:t> …..</a:t>
            </a:r>
            <a:r>
              <a:rPr lang="nl-NL" sz="3400" dirty="0" err="1" smtClean="0"/>
              <a:t>etc.etc</a:t>
            </a:r>
            <a:r>
              <a:rPr lang="nl-NL" sz="3400" dirty="0" smtClean="0"/>
              <a:t>.</a:t>
            </a:r>
          </a:p>
          <a:p>
            <a:pPr marL="0" indent="0">
              <a:buNone/>
            </a:pPr>
            <a:endParaRPr lang="nl-NL" sz="3400" dirty="0"/>
          </a:p>
          <a:p>
            <a:pPr marL="0" indent="0">
              <a:buNone/>
            </a:pPr>
            <a:r>
              <a:rPr lang="nl-NL" sz="3400" dirty="0" smtClean="0"/>
              <a:t>In </a:t>
            </a:r>
            <a:r>
              <a:rPr lang="nl-NL" sz="3400" dirty="0"/>
              <a:t>de tabel staat de effectieve temperatuur (oppervlaktetemperatuur) van de ster waar de planeet omheen draait. </a:t>
            </a:r>
            <a:endParaRPr lang="nl-NL" sz="3400" dirty="0" smtClean="0"/>
          </a:p>
          <a:p>
            <a:pPr marL="0" indent="0">
              <a:buNone/>
            </a:pPr>
            <a:endParaRPr lang="nl-NL" sz="3400" dirty="0"/>
          </a:p>
          <a:p>
            <a:pPr marL="0" indent="0">
              <a:buNone/>
            </a:pPr>
            <a:r>
              <a:rPr lang="nl-NL" sz="3400" dirty="0" smtClean="0"/>
              <a:t>3p  </a:t>
            </a:r>
            <a:r>
              <a:rPr lang="nl-NL" sz="3400" b="1" dirty="0" smtClean="0"/>
              <a:t>1 </a:t>
            </a:r>
            <a:r>
              <a:rPr lang="nl-NL" sz="3400" dirty="0" smtClean="0"/>
              <a:t>Is </a:t>
            </a:r>
            <a:r>
              <a:rPr lang="nl-NL" sz="3400" dirty="0"/>
              <a:t>de kleur van deze ster roder of blauwer dan die van de zon? Licht je antwoord toe</a:t>
            </a:r>
            <a:r>
              <a:rPr lang="nl-NL" sz="3000" dirty="0" smtClean="0"/>
              <a:t>. </a:t>
            </a:r>
            <a:endParaRPr lang="nl-NL" sz="3000" dirty="0"/>
          </a:p>
          <a:p>
            <a:pPr marL="0" indent="0">
              <a:buNone/>
            </a:pPr>
            <a:r>
              <a:rPr lang="nl-NL" sz="2300" dirty="0"/>
              <a:t> </a:t>
            </a:r>
          </a:p>
          <a:p>
            <a:pPr marL="0" indent="0">
              <a:buNone/>
            </a:pPr>
            <a:r>
              <a:rPr lang="nl-NL" dirty="0"/>
              <a:t> </a:t>
            </a:r>
          </a:p>
          <a:p>
            <a:endParaRPr lang="nl-NL" dirty="0"/>
          </a:p>
        </p:txBody>
      </p:sp>
      <p:sp>
        <p:nvSpPr>
          <p:cNvPr id="5" name="Tijdelijke aanduiding voor tekst 4"/>
          <p:cNvSpPr>
            <a:spLocks noGrp="1"/>
          </p:cNvSpPr>
          <p:nvPr>
            <p:ph type="body" sz="quarter" idx="3"/>
          </p:nvPr>
        </p:nvSpPr>
        <p:spPr/>
        <p:txBody>
          <a:bodyPr>
            <a:normAutofit/>
          </a:bodyPr>
          <a:lstStyle/>
          <a:p>
            <a:r>
              <a:rPr lang="en-US" sz="1800" dirty="0" smtClean="0"/>
              <a:t>2010-2  </a:t>
            </a:r>
            <a:r>
              <a:rPr lang="en-US" sz="1800" dirty="0" err="1" smtClean="0"/>
              <a:t>Inslag</a:t>
            </a:r>
            <a:r>
              <a:rPr lang="en-US" sz="1800" dirty="0" smtClean="0"/>
              <a:t> op Jupiter</a:t>
            </a:r>
            <a:endParaRPr lang="nl-NL" sz="1800" dirty="0"/>
          </a:p>
        </p:txBody>
      </p:sp>
      <p:sp>
        <p:nvSpPr>
          <p:cNvPr id="6" name="Tijdelijke aanduiding voor inhoud 5"/>
          <p:cNvSpPr>
            <a:spLocks noGrp="1"/>
          </p:cNvSpPr>
          <p:nvPr>
            <p:ph sz="quarter" idx="4"/>
          </p:nvPr>
        </p:nvSpPr>
        <p:spPr/>
        <p:txBody>
          <a:bodyPr>
            <a:normAutofit/>
          </a:bodyPr>
          <a:lstStyle/>
          <a:p>
            <a:pPr marL="0" indent="0">
              <a:buNone/>
            </a:pPr>
            <a:endParaRPr lang="nl-NL" sz="1800" dirty="0" smtClean="0"/>
          </a:p>
          <a:p>
            <a:pPr marL="0" indent="0">
              <a:buNone/>
            </a:pPr>
            <a:r>
              <a:rPr lang="nl-NL" sz="1600" dirty="0" err="1" smtClean="0"/>
              <a:t>Alex</a:t>
            </a:r>
            <a:r>
              <a:rPr lang="nl-NL" sz="1600" dirty="0" smtClean="0"/>
              <a:t> </a:t>
            </a:r>
            <a:r>
              <a:rPr lang="nl-NL" sz="1600" dirty="0"/>
              <a:t>en Inge willen naar aanleiding van deze gebeurtenis meer te weten komen over Jupiter. Inge berekent de snelheid waarmee een punt op de evenaar van de aarde ronddraait. Zij vindt daarvoor 1,7·10</a:t>
            </a:r>
            <a:r>
              <a:rPr lang="nl-NL" sz="1600" baseline="30000" dirty="0"/>
              <a:t>3</a:t>
            </a:r>
            <a:r>
              <a:rPr lang="nl-NL" sz="1600" dirty="0"/>
              <a:t> km/h.</a:t>
            </a:r>
          </a:p>
          <a:p>
            <a:pPr marL="0" indent="0">
              <a:buNone/>
            </a:pPr>
            <a:r>
              <a:rPr lang="nl-NL" sz="1600" dirty="0"/>
              <a:t>Een punt op de evenaar van Jupiter draait rond in 0,413 d. Inge beweert dat de snelheid van een punt op de evenaar van Jupiter groter is dan 1,7·10</a:t>
            </a:r>
            <a:r>
              <a:rPr lang="nl-NL" sz="1600" baseline="30000" dirty="0"/>
              <a:t>3</a:t>
            </a:r>
            <a:r>
              <a:rPr lang="nl-NL" sz="1600" dirty="0"/>
              <a:t> km/h.</a:t>
            </a:r>
          </a:p>
          <a:p>
            <a:pPr marL="0" indent="0">
              <a:buNone/>
            </a:pPr>
            <a:endParaRPr lang="nl-NL" sz="1600" dirty="0" smtClean="0"/>
          </a:p>
          <a:p>
            <a:pPr marL="0" indent="0">
              <a:buNone/>
            </a:pPr>
            <a:r>
              <a:rPr lang="nl-NL" sz="1600" dirty="0" smtClean="0"/>
              <a:t>4p </a:t>
            </a:r>
            <a:r>
              <a:rPr lang="nl-NL" sz="1600" b="1" dirty="0" smtClean="0"/>
              <a:t>1  </a:t>
            </a:r>
            <a:r>
              <a:rPr lang="nl-NL" sz="1600" b="1" i="1" dirty="0" smtClean="0"/>
              <a:t>Beredeneer </a:t>
            </a:r>
            <a:r>
              <a:rPr lang="nl-NL" sz="1600" b="1" i="1" dirty="0"/>
              <a:t>(of bereken) </a:t>
            </a:r>
            <a:r>
              <a:rPr lang="nl-NL" sz="1600" dirty="0"/>
              <a:t>of Inge gelijk heeft.</a:t>
            </a:r>
          </a:p>
          <a:p>
            <a:pPr marL="0" indent="0">
              <a:buNone/>
            </a:pPr>
            <a:r>
              <a:rPr lang="nl-NL" sz="1200" dirty="0"/>
              <a:t> </a:t>
            </a:r>
          </a:p>
          <a:p>
            <a:endParaRPr lang="nl-NL" dirty="0"/>
          </a:p>
        </p:txBody>
      </p:sp>
    </p:spTree>
    <p:extLst>
      <p:ext uri="{BB962C8B-B14F-4D97-AF65-F5344CB8AC3E}">
        <p14:creationId xmlns:p14="http://schemas.microsoft.com/office/powerpoint/2010/main" val="59151296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2011-1</a:t>
            </a:r>
            <a:endParaRPr lang="nl-NL" dirty="0"/>
          </a:p>
        </p:txBody>
      </p:sp>
      <p:sp>
        <p:nvSpPr>
          <p:cNvPr id="3" name="Tijdelijke aanduiding voor inhoud 2"/>
          <p:cNvSpPr>
            <a:spLocks noGrp="1"/>
          </p:cNvSpPr>
          <p:nvPr>
            <p:ph sz="half" idx="1"/>
          </p:nvPr>
        </p:nvSpPr>
        <p:spPr/>
        <p:txBody>
          <a:bodyPr>
            <a:normAutofit fontScale="25000" lnSpcReduction="20000"/>
          </a:bodyPr>
          <a:lstStyle/>
          <a:p>
            <a:pPr marL="0" indent="0">
              <a:buNone/>
            </a:pPr>
            <a:r>
              <a:rPr lang="en-US" sz="5600" dirty="0" err="1" smtClean="0"/>
              <a:t>Vleermuis</a:t>
            </a:r>
            <a:r>
              <a:rPr lang="en-US" sz="5600" dirty="0" smtClean="0"/>
              <a:t> in </a:t>
            </a:r>
            <a:r>
              <a:rPr lang="en-US" sz="5600" dirty="0" err="1" smtClean="0"/>
              <a:t>winterslaap</a:t>
            </a:r>
            <a:endParaRPr lang="nl-NL" sz="5600" dirty="0" smtClean="0"/>
          </a:p>
          <a:p>
            <a:endParaRPr lang="nl-NL" sz="5600" dirty="0" smtClean="0"/>
          </a:p>
          <a:p>
            <a:pPr marL="0" indent="0">
              <a:buNone/>
            </a:pPr>
            <a:r>
              <a:rPr lang="nl-NL" sz="5600" dirty="0" smtClean="0"/>
              <a:t>Op de uitwerkbijlage staat een zin waarin op drie plekken woorden ontbreken. Voor iedere lege plek is een aantal alternatieven gegeven waaruit je een keuze moet maken.</a:t>
            </a:r>
          </a:p>
          <a:p>
            <a:endParaRPr lang="nl-NL" sz="5600" dirty="0" smtClean="0"/>
          </a:p>
          <a:p>
            <a:pPr marL="0" indent="0">
              <a:buNone/>
            </a:pPr>
            <a:r>
              <a:rPr lang="nl-NL" sz="5600" dirty="0" smtClean="0"/>
              <a:t>3p 1 Maak de zin op de uitwerkbijlage kloppend door voor iedere lege plek het juiste alternatief te omcirkelen</a:t>
            </a:r>
            <a:r>
              <a:rPr lang="nl-NL" sz="4000" dirty="0" smtClean="0"/>
              <a:t>.</a:t>
            </a:r>
            <a:r>
              <a:rPr lang="nl-NL" dirty="0" smtClean="0"/>
              <a:t> </a:t>
            </a:r>
          </a:p>
          <a:p>
            <a:endParaRPr lang="nl-NL" dirty="0" smtClean="0"/>
          </a:p>
          <a:p>
            <a:endParaRPr lang="nl-NL" dirty="0" smtClean="0"/>
          </a:p>
          <a:p>
            <a:endParaRPr lang="nl-NL" dirty="0" smtClean="0"/>
          </a:p>
          <a:p>
            <a:endParaRPr lang="nl-NL" dirty="0"/>
          </a:p>
        </p:txBody>
      </p:sp>
      <p:sp>
        <p:nvSpPr>
          <p:cNvPr id="7" name="Tijdelijke aanduiding voor inhoud 6"/>
          <p:cNvSpPr>
            <a:spLocks noGrp="1"/>
          </p:cNvSpPr>
          <p:nvPr>
            <p:ph sz="half" idx="2"/>
          </p:nvPr>
        </p:nvSpPr>
        <p:spPr>
          <a:xfrm>
            <a:off x="4648200" y="1340768"/>
            <a:ext cx="4038600" cy="4785395"/>
          </a:xfrm>
        </p:spPr>
        <p:txBody>
          <a:bodyPr>
            <a:normAutofit fontScale="25000" lnSpcReduction="20000"/>
          </a:bodyPr>
          <a:lstStyle/>
          <a:p>
            <a:pPr marL="0" indent="0">
              <a:buNone/>
            </a:pPr>
            <a:r>
              <a:rPr lang="en-US" sz="4800" dirty="0" err="1" smtClean="0"/>
              <a:t>Uitwerkbijlage</a:t>
            </a:r>
            <a:endParaRPr lang="nl-NL" sz="4800" dirty="0" smtClean="0"/>
          </a:p>
          <a:p>
            <a:endParaRPr lang="nl-NL" sz="4800" dirty="0"/>
          </a:p>
          <a:p>
            <a:endParaRPr lang="nl-NL" sz="4800" dirty="0" smtClean="0"/>
          </a:p>
          <a:p>
            <a:pPr marL="0" indent="0">
              <a:buNone/>
            </a:pPr>
            <a:r>
              <a:rPr lang="nl-NL" sz="4800" dirty="0" smtClean="0"/>
              <a:t>Maak </a:t>
            </a:r>
            <a:r>
              <a:rPr lang="nl-NL" sz="4800" dirty="0"/>
              <a:t>de zin kloppend door voor iedere lege plek het juiste alternatief te omcirkelen.</a:t>
            </a:r>
          </a:p>
          <a:p>
            <a:pPr marL="0" indent="0">
              <a:buNone/>
            </a:pPr>
            <a:r>
              <a:rPr lang="nl-NL" sz="4800" dirty="0"/>
              <a:t> </a:t>
            </a:r>
          </a:p>
          <a:p>
            <a:pPr marL="0" indent="0">
              <a:buNone/>
            </a:pPr>
            <a:r>
              <a:rPr lang="nl-NL" sz="4800" dirty="0"/>
              <a:t>Tijdens de winterslaap is </a:t>
            </a:r>
            <a:r>
              <a:rPr lang="nl-NL" sz="4800" b="1" u="sng" dirty="0"/>
              <a:t>   1   </a:t>
            </a:r>
            <a:r>
              <a:rPr lang="nl-NL" sz="4800" dirty="0"/>
              <a:t> het lichaam van de vleermuis en de omgeving kleiner dan tijdens het waken. Daardoor is </a:t>
            </a:r>
            <a:r>
              <a:rPr lang="nl-NL" sz="4800" b="1" u="sng" dirty="0"/>
              <a:t>   2   </a:t>
            </a:r>
            <a:r>
              <a:rPr lang="nl-NL" sz="4800" dirty="0"/>
              <a:t> per seconde wordt afgestaan aan de omgeving </a:t>
            </a:r>
            <a:r>
              <a:rPr lang="nl-NL" sz="4800" b="1" u="sng" dirty="0"/>
              <a:t>   3   </a:t>
            </a:r>
            <a:r>
              <a:rPr lang="nl-NL" sz="4800" dirty="0"/>
              <a:t> en hoeft de vleermuis minder vet te verbranden.</a:t>
            </a:r>
          </a:p>
          <a:p>
            <a:pPr marL="0" indent="0">
              <a:buNone/>
            </a:pPr>
            <a:r>
              <a:rPr lang="nl-NL" sz="4800" dirty="0"/>
              <a:t> </a:t>
            </a:r>
          </a:p>
          <a:p>
            <a:pPr marL="0" indent="0">
              <a:buNone/>
            </a:pPr>
            <a:r>
              <a:rPr lang="nl-NL" sz="4800" dirty="0"/>
              <a:t>Alternatieven voor plek </a:t>
            </a:r>
            <a:r>
              <a:rPr lang="nl-NL" sz="4800" b="1" dirty="0"/>
              <a:t>1</a:t>
            </a:r>
            <a:r>
              <a:rPr lang="nl-NL" sz="4800" dirty="0"/>
              <a:t>:</a:t>
            </a:r>
          </a:p>
          <a:p>
            <a:pPr lvl="0"/>
            <a:r>
              <a:rPr lang="nl-NL" sz="4800" dirty="0"/>
              <a:t>de temperatuur tussen</a:t>
            </a:r>
          </a:p>
          <a:p>
            <a:pPr lvl="0"/>
            <a:r>
              <a:rPr lang="nl-NL" sz="4800" dirty="0"/>
              <a:t>het temperatuurverschil tussen</a:t>
            </a:r>
          </a:p>
          <a:p>
            <a:pPr lvl="0"/>
            <a:r>
              <a:rPr lang="nl-NL" sz="4800" dirty="0"/>
              <a:t>de temperatuurtoename van</a:t>
            </a:r>
          </a:p>
          <a:p>
            <a:pPr lvl="0"/>
            <a:r>
              <a:rPr lang="nl-NL" sz="4800" dirty="0"/>
              <a:t>de temperatuurafname van </a:t>
            </a:r>
          </a:p>
          <a:p>
            <a:pPr marL="0" indent="0">
              <a:buNone/>
            </a:pPr>
            <a:r>
              <a:rPr lang="nl-NL" sz="4800" dirty="0"/>
              <a:t> </a:t>
            </a:r>
          </a:p>
          <a:p>
            <a:pPr marL="0" indent="0">
              <a:buNone/>
            </a:pPr>
            <a:r>
              <a:rPr lang="nl-NL" sz="4800" dirty="0"/>
              <a:t>Alternatieven voor plek </a:t>
            </a:r>
            <a:r>
              <a:rPr lang="nl-NL" sz="4800" b="1" dirty="0"/>
              <a:t>2</a:t>
            </a:r>
            <a:r>
              <a:rPr lang="nl-NL" sz="4800" dirty="0"/>
              <a:t>:</a:t>
            </a:r>
          </a:p>
          <a:p>
            <a:pPr lvl="0"/>
            <a:r>
              <a:rPr lang="nl-NL" sz="4800" dirty="0"/>
              <a:t>de warmte die</a:t>
            </a:r>
          </a:p>
          <a:p>
            <a:pPr lvl="0"/>
            <a:r>
              <a:rPr lang="nl-NL" sz="4800" dirty="0"/>
              <a:t>het warmteverschil dat</a:t>
            </a:r>
          </a:p>
          <a:p>
            <a:pPr lvl="0"/>
            <a:r>
              <a:rPr lang="nl-NL" sz="4800" dirty="0"/>
              <a:t>de temperatuur die </a:t>
            </a:r>
          </a:p>
          <a:p>
            <a:pPr marL="0" indent="0">
              <a:buNone/>
            </a:pPr>
            <a:r>
              <a:rPr lang="nl-NL" sz="4800" dirty="0"/>
              <a:t> </a:t>
            </a:r>
          </a:p>
          <a:p>
            <a:pPr marL="0" indent="0">
              <a:buNone/>
            </a:pPr>
            <a:r>
              <a:rPr lang="nl-NL" sz="4800" dirty="0"/>
              <a:t>Alternatieven voor plek </a:t>
            </a:r>
            <a:r>
              <a:rPr lang="nl-NL" sz="4800" b="1" dirty="0"/>
              <a:t>3</a:t>
            </a:r>
            <a:r>
              <a:rPr lang="nl-NL" sz="4800" dirty="0"/>
              <a:t>:</a:t>
            </a:r>
          </a:p>
          <a:p>
            <a:pPr lvl="0"/>
            <a:r>
              <a:rPr lang="nl-NL" sz="4800" dirty="0"/>
              <a:t>kleiner</a:t>
            </a:r>
          </a:p>
          <a:p>
            <a:pPr lvl="0"/>
            <a:r>
              <a:rPr lang="nl-NL" sz="4800" dirty="0"/>
              <a:t>groter</a:t>
            </a:r>
          </a:p>
          <a:p>
            <a:pPr lvl="0"/>
            <a:r>
              <a:rPr lang="nl-NL" sz="4800" dirty="0"/>
              <a:t>gelijk </a:t>
            </a:r>
          </a:p>
          <a:p>
            <a:r>
              <a:rPr lang="nl-NL" sz="4800" dirty="0"/>
              <a:t> </a:t>
            </a:r>
          </a:p>
          <a:p>
            <a:endParaRPr lang="nl-NL"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00" y="3645024"/>
            <a:ext cx="1905000" cy="284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719931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Schatten…….</a:t>
            </a:r>
            <a:endParaRPr lang="nl-NL" dirty="0"/>
          </a:p>
        </p:txBody>
      </p:sp>
      <p:sp>
        <p:nvSpPr>
          <p:cNvPr id="3" name="Tijdelijke aanduiding voor inhoud 2"/>
          <p:cNvSpPr>
            <a:spLocks noGrp="1"/>
          </p:cNvSpPr>
          <p:nvPr>
            <p:ph sz="half" idx="1"/>
          </p:nvPr>
        </p:nvSpPr>
        <p:spPr/>
        <p:txBody>
          <a:bodyPr/>
          <a:lstStyle/>
          <a:p>
            <a:r>
              <a:rPr lang="nl-NL" dirty="0" smtClean="0"/>
              <a:t>2003 al gedaan (snelheid van een auto)</a:t>
            </a:r>
          </a:p>
          <a:p>
            <a:r>
              <a:rPr lang="en-US" dirty="0" err="1" smtClean="0"/>
              <a:t>Beredeneerd</a:t>
            </a:r>
            <a:r>
              <a:rPr lang="en-US" dirty="0" smtClean="0"/>
              <a:t> </a:t>
            </a:r>
            <a:r>
              <a:rPr lang="en-US" dirty="0" err="1" smtClean="0"/>
              <a:t>schatten</a:t>
            </a:r>
            <a:r>
              <a:rPr lang="en-US" dirty="0" smtClean="0"/>
              <a:t>, </a:t>
            </a:r>
            <a:r>
              <a:rPr lang="en-US" dirty="0" err="1" smtClean="0"/>
              <a:t>dus</a:t>
            </a:r>
            <a:r>
              <a:rPr lang="en-US" dirty="0" smtClean="0"/>
              <a:t> </a:t>
            </a:r>
            <a:r>
              <a:rPr lang="en-US" dirty="0" err="1" smtClean="0"/>
              <a:t>niet</a:t>
            </a:r>
            <a:r>
              <a:rPr lang="en-US" dirty="0" smtClean="0"/>
              <a:t> </a:t>
            </a:r>
            <a:r>
              <a:rPr lang="en-US" dirty="0" err="1" smtClean="0"/>
              <a:t>zomaar</a:t>
            </a:r>
            <a:r>
              <a:rPr lang="en-US" dirty="0" smtClean="0"/>
              <a:t>…</a:t>
            </a:r>
          </a:p>
          <a:p>
            <a:r>
              <a:rPr lang="en-US" dirty="0" err="1" smtClean="0"/>
              <a:t>Oppervlakte</a:t>
            </a:r>
            <a:r>
              <a:rPr lang="en-US" dirty="0" smtClean="0"/>
              <a:t> </a:t>
            </a:r>
            <a:r>
              <a:rPr lang="en-US" dirty="0" err="1" smtClean="0"/>
              <a:t>onder</a:t>
            </a:r>
            <a:r>
              <a:rPr lang="en-US" dirty="0" smtClean="0"/>
              <a:t> </a:t>
            </a:r>
            <a:r>
              <a:rPr lang="en-US" dirty="0" err="1" smtClean="0"/>
              <a:t>een</a:t>
            </a:r>
            <a:r>
              <a:rPr lang="en-US" dirty="0" smtClean="0"/>
              <a:t> </a:t>
            </a:r>
            <a:r>
              <a:rPr lang="en-US" dirty="0" err="1" smtClean="0"/>
              <a:t>grafiek</a:t>
            </a:r>
            <a:endParaRPr lang="en-US" dirty="0" smtClean="0"/>
          </a:p>
          <a:p>
            <a:r>
              <a:rPr lang="en-US" b="1" dirty="0" err="1" smtClean="0"/>
              <a:t>Aanname</a:t>
            </a:r>
            <a:r>
              <a:rPr lang="en-US" dirty="0" smtClean="0"/>
              <a:t> </a:t>
            </a:r>
            <a:r>
              <a:rPr lang="en-US" dirty="0" err="1" smtClean="0"/>
              <a:t>eenparig</a:t>
            </a:r>
            <a:r>
              <a:rPr lang="en-US" dirty="0" smtClean="0"/>
              <a:t> </a:t>
            </a:r>
            <a:r>
              <a:rPr lang="en-US" dirty="0" err="1" smtClean="0"/>
              <a:t>versnelde</a:t>
            </a:r>
            <a:r>
              <a:rPr lang="en-US" dirty="0" smtClean="0"/>
              <a:t> </a:t>
            </a:r>
            <a:r>
              <a:rPr lang="en-US" dirty="0" err="1" smtClean="0"/>
              <a:t>beweging</a:t>
            </a:r>
            <a:endParaRPr lang="en-US" dirty="0" smtClean="0"/>
          </a:p>
          <a:p>
            <a:endParaRPr lang="nl-NL" dirty="0"/>
          </a:p>
        </p:txBody>
      </p:sp>
      <p:sp>
        <p:nvSpPr>
          <p:cNvPr id="4" name="Tijdelijke aanduiding voor inhoud 3"/>
          <p:cNvSpPr>
            <a:spLocks noGrp="1"/>
          </p:cNvSpPr>
          <p:nvPr>
            <p:ph sz="half" idx="2"/>
          </p:nvPr>
        </p:nvSpPr>
        <p:spPr/>
        <p:txBody>
          <a:bodyPr/>
          <a:lstStyle/>
          <a:p>
            <a:r>
              <a:rPr lang="en-US" dirty="0" err="1" smtClean="0"/>
              <a:t>Vergelijken</a:t>
            </a:r>
            <a:endParaRPr lang="nl-NL" dirty="0"/>
          </a:p>
        </p:txBody>
      </p:sp>
    </p:spTree>
    <p:extLst>
      <p:ext uri="{BB962C8B-B14F-4D97-AF65-F5344CB8AC3E}">
        <p14:creationId xmlns:p14="http://schemas.microsoft.com/office/powerpoint/2010/main" val="152513234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Meer </a:t>
            </a:r>
            <a:r>
              <a:rPr lang="en-US" dirty="0" err="1" smtClean="0"/>
              <a:t>voorbeelden</a:t>
            </a:r>
            <a:r>
              <a:rPr lang="en-US" dirty="0"/>
              <a:t>:</a:t>
            </a:r>
            <a:endParaRPr lang="nl-NL" dirty="0"/>
          </a:p>
        </p:txBody>
      </p:sp>
      <p:sp>
        <p:nvSpPr>
          <p:cNvPr id="3" name="Tijdelijke aanduiding voor inhoud 2"/>
          <p:cNvSpPr>
            <a:spLocks noGrp="1"/>
          </p:cNvSpPr>
          <p:nvPr>
            <p:ph sz="half" idx="1"/>
          </p:nvPr>
        </p:nvSpPr>
        <p:spPr>
          <a:xfrm>
            <a:off x="457200" y="1600200"/>
            <a:ext cx="7931224" cy="4525963"/>
          </a:xfrm>
        </p:spPr>
        <p:txBody>
          <a:bodyPr>
            <a:normAutofit lnSpcReduction="10000"/>
          </a:bodyPr>
          <a:lstStyle/>
          <a:p>
            <a:pPr marL="0" indent="0" algn="ctr">
              <a:buNone/>
            </a:pPr>
            <a:r>
              <a:rPr lang="en-US" dirty="0" err="1" smtClean="0"/>
              <a:t>Vleermuis</a:t>
            </a:r>
            <a:r>
              <a:rPr lang="en-US" dirty="0" smtClean="0"/>
              <a:t> 2011-1</a:t>
            </a:r>
            <a:endParaRPr lang="nl-NL" dirty="0"/>
          </a:p>
          <a:p>
            <a:pPr marL="0" indent="0" algn="ctr">
              <a:buNone/>
            </a:pPr>
            <a:r>
              <a:rPr lang="en-US" dirty="0" smtClean="0"/>
              <a:t>        Venus </a:t>
            </a:r>
            <a:r>
              <a:rPr lang="en-US" dirty="0" err="1" smtClean="0"/>
              <a:t>overgang</a:t>
            </a:r>
            <a:r>
              <a:rPr lang="en-US" dirty="0" smtClean="0"/>
              <a:t> 2012-1</a:t>
            </a:r>
          </a:p>
          <a:p>
            <a:pPr marL="0" indent="0" algn="ctr">
              <a:buNone/>
            </a:pPr>
            <a:r>
              <a:rPr lang="en-US" dirty="0" err="1" smtClean="0"/>
              <a:t>Kruiken</a:t>
            </a:r>
            <a:r>
              <a:rPr lang="en-US" dirty="0" smtClean="0"/>
              <a:t> 2011-2</a:t>
            </a:r>
          </a:p>
          <a:p>
            <a:pPr marL="0" indent="0" algn="ctr">
              <a:buNone/>
            </a:pPr>
            <a:r>
              <a:rPr lang="en-US" dirty="0" err="1" smtClean="0"/>
              <a:t>Rontgenstraling</a:t>
            </a:r>
            <a:r>
              <a:rPr lang="en-US" dirty="0" smtClean="0"/>
              <a:t> 2012-2</a:t>
            </a:r>
          </a:p>
          <a:p>
            <a:pPr marL="0" indent="0" algn="ctr">
              <a:buNone/>
            </a:pPr>
            <a:r>
              <a:rPr lang="en-US" dirty="0" err="1" smtClean="0"/>
              <a:t>Slagboom</a:t>
            </a:r>
            <a:r>
              <a:rPr lang="en-US" smtClean="0"/>
              <a:t> 2012-2</a:t>
            </a:r>
            <a:endParaRPr lang="en-US" dirty="0" smtClean="0"/>
          </a:p>
          <a:p>
            <a:pPr marL="0" indent="0" algn="ctr">
              <a:buNone/>
            </a:pPr>
            <a:r>
              <a:rPr lang="en-US" dirty="0" smtClean="0"/>
              <a:t> </a:t>
            </a:r>
            <a:r>
              <a:rPr lang="en-US" dirty="0" err="1" smtClean="0"/>
              <a:t>Composiet</a:t>
            </a:r>
            <a:r>
              <a:rPr lang="en-US" dirty="0" smtClean="0"/>
              <a:t> </a:t>
            </a:r>
            <a:r>
              <a:rPr lang="en-US" dirty="0" err="1" smtClean="0"/>
              <a:t>voorbeeldexamen</a:t>
            </a:r>
            <a:r>
              <a:rPr lang="en-US" dirty="0" smtClean="0"/>
              <a:t> (2013</a:t>
            </a:r>
            <a:endParaRPr lang="en-US" dirty="0"/>
          </a:p>
          <a:p>
            <a:pPr marL="0" indent="0" algn="ctr">
              <a:buNone/>
            </a:pPr>
            <a:endParaRPr lang="en-US" dirty="0"/>
          </a:p>
          <a:p>
            <a:pPr marL="0" indent="0" algn="ctr">
              <a:buNone/>
            </a:pPr>
            <a:r>
              <a:rPr lang="en-US" dirty="0" err="1" smtClean="0"/>
              <a:t>Groep</a:t>
            </a:r>
            <a:r>
              <a:rPr lang="en-US" dirty="0" smtClean="0"/>
              <a:t> 4 </a:t>
            </a:r>
            <a:r>
              <a:rPr lang="en-US" dirty="0" err="1" smtClean="0"/>
              <a:t>personen</a:t>
            </a:r>
            <a:r>
              <a:rPr lang="en-US" dirty="0" smtClean="0"/>
              <a:t> </a:t>
            </a:r>
          </a:p>
          <a:p>
            <a:pPr marL="0" indent="0" algn="ctr">
              <a:buNone/>
            </a:pPr>
            <a:r>
              <a:rPr lang="en-US" dirty="0" err="1" smtClean="0"/>
              <a:t>Mooi</a:t>
            </a:r>
            <a:r>
              <a:rPr lang="en-US" dirty="0" smtClean="0"/>
              <a:t>? Minder </a:t>
            </a:r>
            <a:r>
              <a:rPr lang="en-US" dirty="0" err="1" smtClean="0"/>
              <a:t>mooi</a:t>
            </a:r>
            <a:r>
              <a:rPr lang="en-US" dirty="0" smtClean="0"/>
              <a:t>? </a:t>
            </a:r>
            <a:r>
              <a:rPr lang="en-US" dirty="0" err="1" smtClean="0"/>
              <a:t>Waarom</a:t>
            </a:r>
            <a:r>
              <a:rPr lang="en-US" dirty="0" smtClean="0"/>
              <a:t>?</a:t>
            </a:r>
          </a:p>
          <a:p>
            <a:pPr marL="0" indent="0" algn="ctr">
              <a:buNone/>
            </a:pPr>
            <a:endParaRPr lang="nl-NL" dirty="0"/>
          </a:p>
        </p:txBody>
      </p:sp>
      <p:sp>
        <p:nvSpPr>
          <p:cNvPr id="6" name="Tijdelijke aanduiding voor inhoud 5"/>
          <p:cNvSpPr>
            <a:spLocks noGrp="1"/>
          </p:cNvSpPr>
          <p:nvPr>
            <p:ph sz="half" idx="2"/>
          </p:nvPr>
        </p:nvSpPr>
        <p:spPr/>
        <p:txBody>
          <a:bodyPr>
            <a:normAutofit lnSpcReduction="10000"/>
          </a:bodyPr>
          <a:lstStyle/>
          <a:p>
            <a:endParaRPr lang="nl-NL" dirty="0"/>
          </a:p>
        </p:txBody>
      </p:sp>
    </p:spTree>
    <p:extLst>
      <p:ext uri="{BB962C8B-B14F-4D97-AF65-F5344CB8AC3E}">
        <p14:creationId xmlns:p14="http://schemas.microsoft.com/office/powerpoint/2010/main" val="255367247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Wat</a:t>
            </a:r>
            <a:r>
              <a:rPr lang="en-US" dirty="0" smtClean="0"/>
              <a:t> </a:t>
            </a:r>
            <a:r>
              <a:rPr lang="en-US" dirty="0" err="1" smtClean="0"/>
              <a:t>hebben</a:t>
            </a:r>
            <a:r>
              <a:rPr lang="en-US" dirty="0" smtClean="0"/>
              <a:t> we tot nu toe </a:t>
            </a:r>
            <a:r>
              <a:rPr lang="en-US" dirty="0" err="1" smtClean="0"/>
              <a:t>gedaan</a:t>
            </a:r>
            <a:r>
              <a:rPr lang="en-US" dirty="0" smtClean="0"/>
              <a:t>?</a:t>
            </a:r>
            <a:endParaRPr lang="nl-NL" dirty="0"/>
          </a:p>
        </p:txBody>
      </p:sp>
      <p:sp>
        <p:nvSpPr>
          <p:cNvPr id="3" name="Tijdelijke aanduiding voor inhoud 2"/>
          <p:cNvSpPr>
            <a:spLocks noGrp="1"/>
          </p:cNvSpPr>
          <p:nvPr>
            <p:ph idx="1"/>
          </p:nvPr>
        </p:nvSpPr>
        <p:spPr/>
        <p:txBody>
          <a:bodyPr>
            <a:normAutofit fontScale="92500"/>
          </a:bodyPr>
          <a:lstStyle/>
          <a:p>
            <a:r>
              <a:rPr lang="en-US" sz="2600" dirty="0" smtClean="0"/>
              <a:t>Multiple choice ( </a:t>
            </a:r>
            <a:r>
              <a:rPr lang="en-US" sz="2600" dirty="0" err="1" smtClean="0"/>
              <a:t>februari</a:t>
            </a:r>
            <a:r>
              <a:rPr lang="en-US" sz="2600" dirty="0" smtClean="0"/>
              <a:t> 2103 CD-</a:t>
            </a:r>
            <a:r>
              <a:rPr lang="en-US" sz="2600" dirty="0" err="1" smtClean="0"/>
              <a:t>rom</a:t>
            </a:r>
            <a:r>
              <a:rPr lang="en-US" sz="2600" dirty="0" smtClean="0"/>
              <a:t> met SE-</a:t>
            </a:r>
            <a:r>
              <a:rPr lang="en-US" sz="2600" dirty="0" err="1" smtClean="0"/>
              <a:t>toetsen</a:t>
            </a:r>
            <a:r>
              <a:rPr lang="en-US" sz="2600" dirty="0" smtClean="0"/>
              <a:t> </a:t>
            </a:r>
            <a:r>
              <a:rPr lang="en-US" sz="2600" dirty="0" err="1" smtClean="0"/>
              <a:t>Cito</a:t>
            </a:r>
            <a:r>
              <a:rPr lang="en-US" sz="2600" dirty="0" smtClean="0"/>
              <a:t>)</a:t>
            </a:r>
          </a:p>
          <a:p>
            <a:r>
              <a:rPr lang="en-US" sz="2600" dirty="0" err="1" smtClean="0"/>
              <a:t>Zinnen</a:t>
            </a:r>
            <a:r>
              <a:rPr lang="en-US" sz="2600" dirty="0" smtClean="0"/>
              <a:t> met </a:t>
            </a:r>
            <a:r>
              <a:rPr lang="en-US" sz="2600" dirty="0" err="1" smtClean="0"/>
              <a:t>lege</a:t>
            </a:r>
            <a:r>
              <a:rPr lang="en-US" sz="2600" dirty="0" smtClean="0"/>
              <a:t> </a:t>
            </a:r>
            <a:r>
              <a:rPr lang="en-US" sz="2600" dirty="0" err="1" smtClean="0"/>
              <a:t>plekken</a:t>
            </a:r>
            <a:endParaRPr lang="en-US" sz="2600" dirty="0"/>
          </a:p>
          <a:p>
            <a:r>
              <a:rPr lang="en-US" sz="2600" dirty="0" err="1" smtClean="0"/>
              <a:t>Tabellen</a:t>
            </a:r>
            <a:r>
              <a:rPr lang="en-US" sz="2600" dirty="0" smtClean="0"/>
              <a:t> met “</a:t>
            </a:r>
            <a:r>
              <a:rPr lang="en-US" sz="2600" dirty="0" err="1" smtClean="0"/>
              <a:t>kruisjes</a:t>
            </a:r>
            <a:r>
              <a:rPr lang="en-US" sz="2600" dirty="0" smtClean="0"/>
              <a:t> </a:t>
            </a:r>
            <a:r>
              <a:rPr lang="en-US" sz="2600" dirty="0" err="1" smtClean="0"/>
              <a:t>zetten</a:t>
            </a:r>
            <a:r>
              <a:rPr lang="en-US" sz="2600" dirty="0" smtClean="0"/>
              <a:t>”</a:t>
            </a:r>
          </a:p>
          <a:p>
            <a:r>
              <a:rPr lang="en-US" sz="2600" dirty="0" err="1" smtClean="0"/>
              <a:t>Bereken</a:t>
            </a:r>
            <a:r>
              <a:rPr lang="en-US" sz="2600" dirty="0" smtClean="0"/>
              <a:t> of </a:t>
            </a:r>
            <a:r>
              <a:rPr lang="en-US" sz="2600" dirty="0" err="1" smtClean="0"/>
              <a:t>beredeneer</a:t>
            </a:r>
            <a:endParaRPr lang="en-US" sz="2600" dirty="0" smtClean="0"/>
          </a:p>
          <a:p>
            <a:r>
              <a:rPr lang="en-US" sz="2600" dirty="0" err="1" smtClean="0"/>
              <a:t>Voorspelling</a:t>
            </a:r>
            <a:endParaRPr lang="en-US" sz="2600" dirty="0" smtClean="0"/>
          </a:p>
          <a:p>
            <a:r>
              <a:rPr lang="en-US" sz="2600" dirty="0" err="1" smtClean="0"/>
              <a:t>Formule</a:t>
            </a:r>
            <a:r>
              <a:rPr lang="en-US" sz="2600" dirty="0" smtClean="0"/>
              <a:t> </a:t>
            </a:r>
            <a:r>
              <a:rPr lang="en-US" sz="2600" dirty="0" err="1" smtClean="0"/>
              <a:t>afleiden</a:t>
            </a:r>
            <a:endParaRPr lang="en-US" sz="2600" dirty="0" smtClean="0"/>
          </a:p>
          <a:p>
            <a:r>
              <a:rPr lang="en-US" sz="2600" dirty="0" err="1" smtClean="0"/>
              <a:t>Eenheden</a:t>
            </a:r>
            <a:r>
              <a:rPr lang="en-US" sz="2600" dirty="0" smtClean="0"/>
              <a:t> </a:t>
            </a:r>
            <a:r>
              <a:rPr lang="en-US" sz="2600" dirty="0" err="1" smtClean="0"/>
              <a:t>controle</a:t>
            </a:r>
            <a:endParaRPr lang="en-US" sz="2600" dirty="0" smtClean="0"/>
          </a:p>
          <a:p>
            <a:r>
              <a:rPr lang="en-US" sz="2600" dirty="0" smtClean="0"/>
              <a:t>Accent is </a:t>
            </a:r>
            <a:r>
              <a:rPr lang="en-US" sz="2600" dirty="0" err="1" smtClean="0"/>
              <a:t>verschoven</a:t>
            </a:r>
            <a:r>
              <a:rPr lang="en-US" sz="2600" dirty="0" smtClean="0"/>
              <a:t> van </a:t>
            </a:r>
            <a:r>
              <a:rPr lang="en-US" sz="2600" dirty="0" err="1" smtClean="0"/>
              <a:t>kwantitatief</a:t>
            </a:r>
            <a:r>
              <a:rPr lang="en-US" sz="2600" dirty="0" smtClean="0"/>
              <a:t> </a:t>
            </a:r>
            <a:r>
              <a:rPr lang="en-US" sz="2600" dirty="0" err="1" smtClean="0"/>
              <a:t>naar</a:t>
            </a:r>
            <a:r>
              <a:rPr lang="en-US" sz="2600" dirty="0" smtClean="0"/>
              <a:t> </a:t>
            </a:r>
            <a:r>
              <a:rPr lang="en-US" sz="2600" dirty="0" err="1" smtClean="0"/>
              <a:t>iets</a:t>
            </a:r>
            <a:r>
              <a:rPr lang="en-US" sz="2600" dirty="0" smtClean="0"/>
              <a:t> </a:t>
            </a:r>
            <a:r>
              <a:rPr lang="en-US" sz="2600" dirty="0" err="1" smtClean="0"/>
              <a:t>meer</a:t>
            </a:r>
            <a:r>
              <a:rPr lang="en-US" sz="2600" dirty="0" smtClean="0"/>
              <a:t> </a:t>
            </a:r>
            <a:r>
              <a:rPr lang="en-US" sz="2600" dirty="0" err="1" smtClean="0"/>
              <a:t>kwalitatief</a:t>
            </a:r>
            <a:r>
              <a:rPr lang="en-US" sz="2600" dirty="0" smtClean="0"/>
              <a:t> ( 60-40% </a:t>
            </a:r>
            <a:r>
              <a:rPr lang="en-US" sz="2600" dirty="0" err="1" smtClean="0"/>
              <a:t>naar</a:t>
            </a:r>
            <a:r>
              <a:rPr lang="en-US" sz="2600" dirty="0" smtClean="0"/>
              <a:t> 50-50%)</a:t>
            </a:r>
          </a:p>
          <a:p>
            <a:r>
              <a:rPr lang="en-US" sz="2600" dirty="0" err="1" smtClean="0"/>
              <a:t>Contexten</a:t>
            </a:r>
            <a:r>
              <a:rPr lang="en-US" sz="2600" dirty="0" smtClean="0"/>
              <a:t>: </a:t>
            </a:r>
            <a:r>
              <a:rPr lang="en-US" sz="2600" dirty="0" err="1" smtClean="0"/>
              <a:t>iets</a:t>
            </a:r>
            <a:r>
              <a:rPr lang="en-US" sz="2600" dirty="0" smtClean="0"/>
              <a:t> minder </a:t>
            </a:r>
            <a:r>
              <a:rPr lang="en-US" sz="2600" dirty="0" err="1" smtClean="0"/>
              <a:t>technisch</a:t>
            </a:r>
            <a:r>
              <a:rPr lang="en-US" sz="2600" dirty="0" smtClean="0"/>
              <a:t> (minder hard, </a:t>
            </a:r>
            <a:r>
              <a:rPr lang="en-US" sz="2600" dirty="0" err="1" smtClean="0"/>
              <a:t>hoog</a:t>
            </a:r>
            <a:r>
              <a:rPr lang="en-US" sz="2600" dirty="0" smtClean="0"/>
              <a:t> en </a:t>
            </a:r>
            <a:r>
              <a:rPr lang="en-US" sz="2600" dirty="0" err="1" smtClean="0"/>
              <a:t>ver</a:t>
            </a:r>
            <a:r>
              <a:rPr lang="en-US" sz="2600" dirty="0" smtClean="0"/>
              <a:t>)</a:t>
            </a:r>
          </a:p>
          <a:p>
            <a:endParaRPr lang="nl-NL" dirty="0"/>
          </a:p>
        </p:txBody>
      </p:sp>
      <p:pic>
        <p:nvPicPr>
          <p:cNvPr id="4" name="Afbeelding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25954" y="2204864"/>
            <a:ext cx="2686614" cy="2088232"/>
          </a:xfrm>
          <a:prstGeom prst="rect">
            <a:avLst/>
          </a:prstGeom>
        </p:spPr>
      </p:pic>
    </p:spTree>
    <p:extLst>
      <p:ext uri="{BB962C8B-B14F-4D97-AF65-F5344CB8AC3E}">
        <p14:creationId xmlns:p14="http://schemas.microsoft.com/office/powerpoint/2010/main" val="201486115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Nieuw</a:t>
            </a:r>
            <a:r>
              <a:rPr lang="en-US" dirty="0" smtClean="0"/>
              <a:t>, </a:t>
            </a:r>
            <a:r>
              <a:rPr lang="en-US" dirty="0" err="1" smtClean="0"/>
              <a:t>oud</a:t>
            </a:r>
            <a:r>
              <a:rPr lang="en-US" dirty="0" smtClean="0"/>
              <a:t> of </a:t>
            </a:r>
            <a:r>
              <a:rPr lang="en-US" dirty="0" err="1" smtClean="0"/>
              <a:t>anders</a:t>
            </a:r>
            <a:r>
              <a:rPr lang="en-US" dirty="0" smtClean="0"/>
              <a:t>?</a:t>
            </a:r>
            <a:endParaRPr lang="nl-NL" dirty="0"/>
          </a:p>
        </p:txBody>
      </p:sp>
      <p:sp>
        <p:nvSpPr>
          <p:cNvPr id="3" name="Tijdelijke aanduiding voor inhoud 2"/>
          <p:cNvSpPr>
            <a:spLocks noGrp="1"/>
          </p:cNvSpPr>
          <p:nvPr>
            <p:ph sz="half" idx="1"/>
          </p:nvPr>
        </p:nvSpPr>
        <p:spPr>
          <a:xfrm>
            <a:off x="3059832" y="1616291"/>
            <a:ext cx="2098576" cy="4525963"/>
          </a:xfrm>
        </p:spPr>
        <p:txBody>
          <a:bodyPr>
            <a:normAutofit/>
          </a:bodyPr>
          <a:lstStyle/>
          <a:p>
            <a:r>
              <a:rPr lang="en-US" dirty="0" err="1" smtClean="0"/>
              <a:t>Oud</a:t>
            </a:r>
            <a:endParaRPr lang="en-US" dirty="0" smtClean="0"/>
          </a:p>
          <a:p>
            <a:pPr>
              <a:buFont typeface="Wingdings" pitchFamily="2" charset="2"/>
              <a:buChar char="v"/>
            </a:pPr>
            <a:endParaRPr lang="en-US" sz="1400" dirty="0" smtClean="0"/>
          </a:p>
          <a:p>
            <a:pPr>
              <a:buFont typeface="Wingdings" pitchFamily="2" charset="2"/>
              <a:buChar char="v"/>
            </a:pPr>
            <a:endParaRPr lang="en-US" sz="1400" dirty="0"/>
          </a:p>
          <a:p>
            <a:pPr>
              <a:buFont typeface="Wingdings" pitchFamily="2" charset="2"/>
              <a:buChar char="v"/>
            </a:pPr>
            <a:r>
              <a:rPr lang="en-US" sz="1600" dirty="0" err="1" smtClean="0"/>
              <a:t>Redelijk</a:t>
            </a:r>
            <a:r>
              <a:rPr lang="en-US" sz="1600" dirty="0" smtClean="0"/>
              <a:t> </a:t>
            </a:r>
            <a:r>
              <a:rPr lang="en-US" sz="1600" dirty="0" err="1" smtClean="0"/>
              <a:t>veel</a:t>
            </a:r>
            <a:r>
              <a:rPr lang="en-US" sz="1600" dirty="0" smtClean="0"/>
              <a:t> overlap met </a:t>
            </a:r>
            <a:r>
              <a:rPr lang="en-US" sz="1600" dirty="0" err="1" smtClean="0"/>
              <a:t>oude</a:t>
            </a:r>
            <a:r>
              <a:rPr lang="en-US" sz="1600" dirty="0" smtClean="0"/>
              <a:t> </a:t>
            </a:r>
            <a:r>
              <a:rPr lang="en-US" sz="1600" dirty="0" err="1" smtClean="0"/>
              <a:t>programma</a:t>
            </a:r>
            <a:r>
              <a:rPr lang="en-US" sz="1600" dirty="0" smtClean="0"/>
              <a:t> (70%)</a:t>
            </a:r>
          </a:p>
          <a:p>
            <a:pPr>
              <a:buFont typeface="Wingdings" pitchFamily="2" charset="2"/>
              <a:buChar char="v"/>
            </a:pPr>
            <a:r>
              <a:rPr lang="en-US" sz="1600" dirty="0" err="1" smtClean="0"/>
              <a:t>Herkenbaar</a:t>
            </a:r>
            <a:endParaRPr lang="en-US" sz="1600" dirty="0" smtClean="0"/>
          </a:p>
          <a:p>
            <a:pPr>
              <a:buFont typeface="Wingdings" pitchFamily="2" charset="2"/>
              <a:buChar char="v"/>
            </a:pPr>
            <a:r>
              <a:rPr lang="en-US" sz="1600" dirty="0" smtClean="0"/>
              <a:t>Even </a:t>
            </a:r>
            <a:r>
              <a:rPr lang="en-US" sz="1600" dirty="0" err="1" smtClean="0"/>
              <a:t>goed</a:t>
            </a:r>
            <a:endParaRPr lang="en-US" sz="1600" dirty="0" smtClean="0"/>
          </a:p>
          <a:p>
            <a:pPr>
              <a:buFont typeface="Wingdings" pitchFamily="2" charset="2"/>
              <a:buChar char="v"/>
            </a:pPr>
            <a:endParaRPr lang="en-US" sz="1400" dirty="0" smtClean="0"/>
          </a:p>
          <a:p>
            <a:pPr>
              <a:buFont typeface="Wingdings" pitchFamily="2" charset="2"/>
              <a:buChar char="v"/>
            </a:pPr>
            <a:endParaRPr lang="en-US" sz="1400" dirty="0" smtClean="0"/>
          </a:p>
          <a:p>
            <a:pPr>
              <a:buFont typeface="Wingdings" pitchFamily="2" charset="2"/>
              <a:buChar char="v"/>
            </a:pPr>
            <a:endParaRPr lang="en-US" sz="1400" dirty="0" smtClean="0"/>
          </a:p>
          <a:p>
            <a:pPr>
              <a:buFont typeface="Wingdings" pitchFamily="2" charset="2"/>
              <a:buChar char="v"/>
            </a:pPr>
            <a:endParaRPr lang="en-US" sz="1400" dirty="0" smtClean="0"/>
          </a:p>
          <a:p>
            <a:pPr>
              <a:buFont typeface="Wingdings" pitchFamily="2" charset="2"/>
              <a:buChar char="v"/>
            </a:pPr>
            <a:endParaRPr lang="en-US" sz="1400" dirty="0" smtClean="0"/>
          </a:p>
          <a:p>
            <a:pPr>
              <a:buFont typeface="Wingdings" pitchFamily="2" charset="2"/>
              <a:buChar char="v"/>
            </a:pPr>
            <a:endParaRPr lang="nl-NL" sz="1400" dirty="0"/>
          </a:p>
        </p:txBody>
      </p:sp>
      <p:sp>
        <p:nvSpPr>
          <p:cNvPr id="4" name="Tijdelijke aanduiding voor inhoud 3"/>
          <p:cNvSpPr>
            <a:spLocks noGrp="1"/>
          </p:cNvSpPr>
          <p:nvPr>
            <p:ph sz="half" idx="2"/>
          </p:nvPr>
        </p:nvSpPr>
        <p:spPr>
          <a:xfrm>
            <a:off x="5652120" y="1600200"/>
            <a:ext cx="3034680" cy="4525963"/>
          </a:xfrm>
        </p:spPr>
        <p:txBody>
          <a:bodyPr>
            <a:normAutofit/>
          </a:bodyPr>
          <a:lstStyle/>
          <a:p>
            <a:r>
              <a:rPr lang="en-US" dirty="0" smtClean="0"/>
              <a:t>Anders?</a:t>
            </a:r>
          </a:p>
          <a:p>
            <a:endParaRPr lang="en-US" dirty="0" smtClean="0"/>
          </a:p>
          <a:p>
            <a:pPr>
              <a:buFont typeface="Wingdings" pitchFamily="2" charset="2"/>
              <a:buChar char="v"/>
            </a:pPr>
            <a:r>
              <a:rPr lang="en-US" sz="1600" dirty="0" err="1" smtClean="0"/>
              <a:t>Hoeveelheid</a:t>
            </a:r>
            <a:r>
              <a:rPr lang="en-US" sz="1600" dirty="0" smtClean="0"/>
              <a:t> </a:t>
            </a:r>
            <a:r>
              <a:rPr lang="en-US" sz="1600" dirty="0" err="1" smtClean="0"/>
              <a:t>stof</a:t>
            </a:r>
            <a:r>
              <a:rPr lang="en-US" sz="1600" dirty="0" smtClean="0"/>
              <a:t>  60% in CE</a:t>
            </a:r>
          </a:p>
          <a:p>
            <a:pPr>
              <a:buFont typeface="Wingdings" pitchFamily="2" charset="2"/>
              <a:buChar char="v"/>
            </a:pPr>
            <a:r>
              <a:rPr lang="en-US" sz="1600" dirty="0" err="1" smtClean="0"/>
              <a:t>Soms</a:t>
            </a:r>
            <a:r>
              <a:rPr lang="en-US" sz="1600" dirty="0" smtClean="0"/>
              <a:t> </a:t>
            </a:r>
            <a:r>
              <a:rPr lang="en-US" sz="1600" dirty="0" err="1" smtClean="0"/>
              <a:t>iets</a:t>
            </a:r>
            <a:r>
              <a:rPr lang="en-US" sz="1600" dirty="0" smtClean="0"/>
              <a:t> </a:t>
            </a:r>
            <a:r>
              <a:rPr lang="en-US" sz="1600" dirty="0" err="1" smtClean="0"/>
              <a:t>meer</a:t>
            </a:r>
            <a:r>
              <a:rPr lang="en-US" sz="1600" dirty="0" smtClean="0"/>
              <a:t> </a:t>
            </a:r>
            <a:r>
              <a:rPr lang="en-US" sz="1600" dirty="0" err="1" smtClean="0"/>
              <a:t>woorden</a:t>
            </a:r>
            <a:r>
              <a:rPr lang="en-US" sz="1600" dirty="0" smtClean="0"/>
              <a:t>, </a:t>
            </a:r>
          </a:p>
          <a:p>
            <a:pPr>
              <a:buFont typeface="Wingdings" pitchFamily="2" charset="2"/>
              <a:buChar char="v"/>
            </a:pPr>
            <a:r>
              <a:rPr lang="en-US" sz="1600" dirty="0" smtClean="0"/>
              <a:t>Minder </a:t>
            </a:r>
            <a:r>
              <a:rPr lang="en-US" sz="1600" dirty="0" err="1" smtClean="0"/>
              <a:t>formules</a:t>
            </a:r>
            <a:r>
              <a:rPr lang="en-US" sz="1600" dirty="0" smtClean="0"/>
              <a:t> </a:t>
            </a:r>
          </a:p>
          <a:p>
            <a:pPr>
              <a:buFont typeface="Wingdings" pitchFamily="2" charset="2"/>
              <a:buChar char="v"/>
            </a:pPr>
            <a:r>
              <a:rPr lang="en-US" sz="1600" dirty="0" err="1" smtClean="0"/>
              <a:t>Niveau</a:t>
            </a:r>
            <a:r>
              <a:rPr lang="en-US" sz="1600" dirty="0" smtClean="0"/>
              <a:t> </a:t>
            </a:r>
            <a:r>
              <a:rPr lang="en-US" sz="1600" dirty="0" err="1" smtClean="0"/>
              <a:t>rekenwerk</a:t>
            </a:r>
            <a:r>
              <a:rPr lang="en-US" sz="1600" dirty="0" smtClean="0"/>
              <a:t> </a:t>
            </a:r>
            <a:r>
              <a:rPr lang="en-US" sz="1600" smtClean="0"/>
              <a:t>eenvoudiger</a:t>
            </a:r>
            <a:endParaRPr lang="en-US" sz="1600" dirty="0" smtClean="0"/>
          </a:p>
          <a:p>
            <a:pPr>
              <a:buFont typeface="Wingdings" pitchFamily="2" charset="2"/>
              <a:buChar char="v"/>
            </a:pPr>
            <a:r>
              <a:rPr lang="en-US" sz="1600" dirty="0" err="1" smtClean="0"/>
              <a:t>Momentenwet</a:t>
            </a:r>
            <a:r>
              <a:rPr lang="en-US" sz="1600" dirty="0" smtClean="0"/>
              <a:t> </a:t>
            </a:r>
            <a:r>
              <a:rPr lang="en-US" sz="1600" dirty="0" err="1" smtClean="0"/>
              <a:t>terug</a:t>
            </a:r>
            <a:endParaRPr lang="en-US" sz="1600" dirty="0" smtClean="0"/>
          </a:p>
          <a:p>
            <a:pPr>
              <a:buFont typeface="Wingdings" pitchFamily="2" charset="2"/>
              <a:buChar char="v"/>
            </a:pPr>
            <a:r>
              <a:rPr lang="en-US" sz="1600" dirty="0" err="1" smtClean="0"/>
              <a:t>Bewegingen</a:t>
            </a:r>
            <a:r>
              <a:rPr lang="en-US" sz="1600" dirty="0" smtClean="0"/>
              <a:t> </a:t>
            </a:r>
            <a:r>
              <a:rPr lang="en-US" sz="1600" dirty="0" err="1" smtClean="0"/>
              <a:t>grafisch</a:t>
            </a:r>
            <a:r>
              <a:rPr lang="en-US" sz="1600" dirty="0" smtClean="0"/>
              <a:t> </a:t>
            </a:r>
            <a:r>
              <a:rPr lang="en-US" sz="1600" dirty="0" err="1" smtClean="0"/>
              <a:t>toetsen</a:t>
            </a:r>
            <a:endParaRPr lang="en-US" sz="1600" dirty="0" smtClean="0"/>
          </a:p>
          <a:p>
            <a:pPr>
              <a:buFont typeface="Wingdings" pitchFamily="2" charset="2"/>
              <a:buChar char="v"/>
            </a:pPr>
            <a:endParaRPr lang="en-US" sz="1600" dirty="0" smtClean="0"/>
          </a:p>
          <a:p>
            <a:pPr>
              <a:buFont typeface="Wingdings" pitchFamily="2" charset="2"/>
              <a:buChar char="v"/>
            </a:pPr>
            <a:endParaRPr lang="en-US" sz="1400" dirty="0"/>
          </a:p>
          <a:p>
            <a:pPr>
              <a:buFont typeface="Wingdings" pitchFamily="2" charset="2"/>
              <a:buChar char="v"/>
            </a:pPr>
            <a:endParaRPr lang="en-US" sz="1400" dirty="0" smtClean="0"/>
          </a:p>
          <a:p>
            <a:pPr>
              <a:buFont typeface="Wingdings" pitchFamily="2" charset="2"/>
              <a:buChar char="v"/>
            </a:pPr>
            <a:endParaRPr lang="en-US" sz="1400" dirty="0" smtClean="0"/>
          </a:p>
          <a:p>
            <a:pPr>
              <a:buFont typeface="Wingdings" pitchFamily="2" charset="2"/>
              <a:buChar char="v"/>
            </a:pPr>
            <a:endParaRPr lang="en-US" sz="1400" dirty="0" smtClean="0"/>
          </a:p>
          <a:p>
            <a:endParaRPr lang="en-US" sz="1400" dirty="0" smtClean="0"/>
          </a:p>
          <a:p>
            <a:pPr>
              <a:buFont typeface="Wingdings" pitchFamily="2" charset="2"/>
              <a:buChar char="v"/>
            </a:pPr>
            <a:endParaRPr lang="nl-NL" sz="1400" dirty="0"/>
          </a:p>
        </p:txBody>
      </p:sp>
      <p:sp>
        <p:nvSpPr>
          <p:cNvPr id="6" name="Tijdelijke aanduiding voor inhoud 2"/>
          <p:cNvSpPr txBox="1">
            <a:spLocks/>
          </p:cNvSpPr>
          <p:nvPr/>
        </p:nvSpPr>
        <p:spPr>
          <a:xfrm>
            <a:off x="467544" y="1628800"/>
            <a:ext cx="2304256"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en-US" dirty="0" err="1" smtClean="0"/>
              <a:t>Nieuw</a:t>
            </a:r>
            <a:endParaRPr lang="en-US" dirty="0" smtClean="0"/>
          </a:p>
          <a:p>
            <a:pPr marL="0" indent="0">
              <a:buNone/>
            </a:pPr>
            <a:endParaRPr lang="en-US" dirty="0" smtClean="0"/>
          </a:p>
          <a:p>
            <a:pPr>
              <a:buFont typeface="Wingdings" pitchFamily="2" charset="2"/>
              <a:buChar char="v"/>
            </a:pPr>
            <a:r>
              <a:rPr lang="en-US" sz="1600" dirty="0" smtClean="0"/>
              <a:t>Nieuwe </a:t>
            </a:r>
            <a:r>
              <a:rPr lang="en-US" sz="1600" dirty="0" err="1" smtClean="0"/>
              <a:t>domeinen</a:t>
            </a:r>
            <a:endParaRPr lang="en-US" sz="1600" dirty="0" smtClean="0"/>
          </a:p>
          <a:p>
            <a:pPr>
              <a:buFont typeface="Wingdings" pitchFamily="2" charset="2"/>
              <a:buChar char="v"/>
            </a:pPr>
            <a:r>
              <a:rPr lang="en-US" sz="1600" dirty="0" smtClean="0"/>
              <a:t> </a:t>
            </a:r>
            <a:r>
              <a:rPr lang="en-US" sz="1600" dirty="0" err="1" smtClean="0"/>
              <a:t>Gesloten</a:t>
            </a:r>
            <a:r>
              <a:rPr lang="en-US" sz="1600" dirty="0" smtClean="0"/>
              <a:t> </a:t>
            </a:r>
            <a:r>
              <a:rPr lang="en-US" sz="1600" dirty="0" err="1" smtClean="0"/>
              <a:t>vragen</a:t>
            </a:r>
            <a:r>
              <a:rPr lang="en-US" sz="1600" dirty="0" smtClean="0"/>
              <a:t> (</a:t>
            </a:r>
            <a:r>
              <a:rPr lang="en-US" sz="1600" dirty="0" err="1" smtClean="0"/>
              <a:t>geen</a:t>
            </a:r>
            <a:r>
              <a:rPr lang="en-US" sz="1600" dirty="0" smtClean="0"/>
              <a:t> </a:t>
            </a:r>
            <a:r>
              <a:rPr lang="en-US" sz="1600" dirty="0" err="1" smtClean="0"/>
              <a:t>berekeningen</a:t>
            </a:r>
            <a:r>
              <a:rPr lang="en-US" sz="1600" dirty="0" smtClean="0"/>
              <a:t>)</a:t>
            </a:r>
          </a:p>
          <a:p>
            <a:pPr>
              <a:buFont typeface="Wingdings" pitchFamily="2" charset="2"/>
              <a:buChar char="v"/>
            </a:pPr>
            <a:r>
              <a:rPr lang="en-US" sz="1600" dirty="0" smtClean="0"/>
              <a:t>Leg </a:t>
            </a:r>
            <a:r>
              <a:rPr lang="en-US" sz="1600" dirty="0" err="1" smtClean="0"/>
              <a:t>uit</a:t>
            </a:r>
            <a:r>
              <a:rPr lang="en-US" sz="1600" dirty="0" smtClean="0"/>
              <a:t>, </a:t>
            </a:r>
            <a:r>
              <a:rPr lang="en-US" sz="1600" dirty="0" err="1" smtClean="0"/>
              <a:t>vul</a:t>
            </a:r>
            <a:r>
              <a:rPr lang="en-US" sz="1600" dirty="0" smtClean="0"/>
              <a:t> in, </a:t>
            </a:r>
            <a:r>
              <a:rPr lang="en-US" sz="1600" dirty="0" err="1" smtClean="0"/>
              <a:t>maak</a:t>
            </a:r>
            <a:r>
              <a:rPr lang="en-US" sz="1600" dirty="0" smtClean="0"/>
              <a:t> </a:t>
            </a:r>
            <a:r>
              <a:rPr lang="en-US" sz="1600" dirty="0" err="1" smtClean="0"/>
              <a:t>af</a:t>
            </a:r>
            <a:r>
              <a:rPr lang="en-US" sz="1600" dirty="0" smtClean="0"/>
              <a:t>, etc.</a:t>
            </a:r>
          </a:p>
          <a:p>
            <a:pPr>
              <a:buFont typeface="Wingdings" pitchFamily="2" charset="2"/>
              <a:buChar char="v"/>
            </a:pPr>
            <a:r>
              <a:rPr lang="en-US" sz="1600" dirty="0" err="1" smtClean="0"/>
              <a:t>Bereken</a:t>
            </a:r>
            <a:r>
              <a:rPr lang="en-US" sz="1600" dirty="0" smtClean="0"/>
              <a:t> of </a:t>
            </a:r>
            <a:r>
              <a:rPr lang="en-US" sz="1600" dirty="0" err="1" smtClean="0"/>
              <a:t>beredeneer</a:t>
            </a:r>
            <a:endParaRPr lang="en-US" sz="1600" dirty="0" smtClean="0"/>
          </a:p>
          <a:p>
            <a:pPr>
              <a:buFont typeface="Wingdings" pitchFamily="2" charset="2"/>
              <a:buChar char="v"/>
            </a:pPr>
            <a:r>
              <a:rPr lang="en-US" sz="1600" dirty="0" err="1" smtClean="0"/>
              <a:t>Iets</a:t>
            </a:r>
            <a:r>
              <a:rPr lang="en-US" sz="1600" dirty="0" smtClean="0"/>
              <a:t> </a:t>
            </a:r>
            <a:r>
              <a:rPr lang="en-US" sz="1600" dirty="0" err="1" smtClean="0"/>
              <a:t>meer</a:t>
            </a:r>
            <a:r>
              <a:rPr lang="en-US" sz="1600" dirty="0" smtClean="0"/>
              <a:t> </a:t>
            </a:r>
            <a:r>
              <a:rPr lang="en-US" sz="1600" dirty="0" err="1" smtClean="0"/>
              <a:t>kwalitatief</a:t>
            </a:r>
            <a:endParaRPr lang="en-US" sz="1600" dirty="0" smtClean="0"/>
          </a:p>
          <a:p>
            <a:pPr marL="0" indent="0">
              <a:buNone/>
            </a:pPr>
            <a:r>
              <a:rPr lang="en-US" sz="1600" dirty="0"/>
              <a:t> </a:t>
            </a:r>
            <a:r>
              <a:rPr lang="en-US" sz="1600" dirty="0" smtClean="0"/>
              <a:t>       </a:t>
            </a:r>
          </a:p>
          <a:p>
            <a:pPr>
              <a:buFont typeface="Wingdings" pitchFamily="2" charset="2"/>
              <a:buChar char="v"/>
            </a:pPr>
            <a:endParaRPr lang="en-US" sz="1400" dirty="0" smtClean="0"/>
          </a:p>
          <a:p>
            <a:pPr>
              <a:buFont typeface="Wingdings" pitchFamily="2" charset="2"/>
              <a:buChar char="v"/>
            </a:pPr>
            <a:endParaRPr lang="en-US" sz="1400" dirty="0" smtClean="0"/>
          </a:p>
          <a:p>
            <a:pPr>
              <a:buFont typeface="Wingdings" pitchFamily="2" charset="2"/>
              <a:buChar char="v"/>
            </a:pPr>
            <a:endParaRPr lang="en-US" sz="1400" dirty="0" smtClean="0"/>
          </a:p>
          <a:p>
            <a:pPr>
              <a:buFont typeface="Wingdings" pitchFamily="2" charset="2"/>
              <a:buChar char="v"/>
            </a:pPr>
            <a:endParaRPr lang="en-US" sz="1400" dirty="0" smtClean="0"/>
          </a:p>
          <a:p>
            <a:pPr marL="0" indent="0">
              <a:buNone/>
            </a:pPr>
            <a:endParaRPr lang="en-US" sz="1400" dirty="0"/>
          </a:p>
          <a:p>
            <a:pPr marL="0" indent="0">
              <a:buNone/>
            </a:pPr>
            <a:endParaRPr lang="en-US" sz="1400" dirty="0" smtClean="0"/>
          </a:p>
        </p:txBody>
      </p:sp>
      <p:pic>
        <p:nvPicPr>
          <p:cNvPr id="5" name="Afbeelding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75856" y="4077072"/>
            <a:ext cx="2118898" cy="1345332"/>
          </a:xfrm>
          <a:prstGeom prst="rect">
            <a:avLst/>
          </a:prstGeom>
        </p:spPr>
      </p:pic>
    </p:spTree>
    <p:extLst>
      <p:ext uri="{BB962C8B-B14F-4D97-AF65-F5344CB8AC3E}">
        <p14:creationId xmlns:p14="http://schemas.microsoft.com/office/powerpoint/2010/main" val="24459109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Betrokkenen</a:t>
            </a:r>
            <a:endParaRPr lang="nl-NL" dirty="0"/>
          </a:p>
        </p:txBody>
      </p:sp>
      <p:sp>
        <p:nvSpPr>
          <p:cNvPr id="3" name="Tijdelijke aanduiding voor inhoud 2"/>
          <p:cNvSpPr>
            <a:spLocks noGrp="1"/>
          </p:cNvSpPr>
          <p:nvPr>
            <p:ph sz="half" idx="1"/>
          </p:nvPr>
        </p:nvSpPr>
        <p:spPr>
          <a:xfrm>
            <a:off x="457200" y="1600200"/>
            <a:ext cx="4114800" cy="4525963"/>
          </a:xfrm>
        </p:spPr>
        <p:txBody>
          <a:bodyPr/>
          <a:lstStyle/>
          <a:p>
            <a:r>
              <a:rPr lang="en-US" dirty="0" err="1" smtClean="0"/>
              <a:t>Vernieuwingscommissie</a:t>
            </a:r>
            <a:r>
              <a:rPr lang="nl-NL" dirty="0" smtClean="0"/>
              <a:t> (VNC) (2005 ): KNAW Nederlands </a:t>
            </a:r>
            <a:r>
              <a:rPr lang="nl-NL" smtClean="0"/>
              <a:t>platform Nat</a:t>
            </a:r>
            <a:endParaRPr lang="nl-NL" dirty="0" smtClean="0"/>
          </a:p>
          <a:p>
            <a:r>
              <a:rPr lang="en-US" dirty="0" err="1" smtClean="0"/>
              <a:t>Pilotdocenten</a:t>
            </a:r>
            <a:r>
              <a:rPr lang="en-US" dirty="0" smtClean="0"/>
              <a:t> (2007)</a:t>
            </a:r>
          </a:p>
          <a:p>
            <a:r>
              <a:rPr lang="en-US" dirty="0" err="1" smtClean="0"/>
              <a:t>CvE</a:t>
            </a:r>
            <a:r>
              <a:rPr lang="en-US" dirty="0" smtClean="0"/>
              <a:t> </a:t>
            </a:r>
            <a:r>
              <a:rPr lang="en-US" dirty="0" err="1" smtClean="0"/>
              <a:t>vaksectie</a:t>
            </a:r>
            <a:r>
              <a:rPr lang="en-US" dirty="0" smtClean="0"/>
              <a:t> </a:t>
            </a:r>
          </a:p>
          <a:p>
            <a:r>
              <a:rPr lang="en-US" dirty="0" err="1" smtClean="0"/>
              <a:t>Moduleschrijvers</a:t>
            </a:r>
            <a:r>
              <a:rPr lang="en-US" dirty="0" smtClean="0"/>
              <a:t> (2007)</a:t>
            </a:r>
          </a:p>
          <a:p>
            <a:r>
              <a:rPr lang="en-US" dirty="0" smtClean="0"/>
              <a:t>SLO </a:t>
            </a:r>
            <a:r>
              <a:rPr lang="en-US" dirty="0" err="1" smtClean="0"/>
              <a:t>evaluatie</a:t>
            </a:r>
            <a:r>
              <a:rPr lang="en-US" dirty="0" smtClean="0"/>
              <a:t> (en </a:t>
            </a:r>
            <a:r>
              <a:rPr lang="en-US" dirty="0" err="1" smtClean="0"/>
              <a:t>uitrol</a:t>
            </a:r>
            <a:r>
              <a:rPr lang="en-US" dirty="0" smtClean="0"/>
              <a:t>)</a:t>
            </a:r>
          </a:p>
        </p:txBody>
      </p:sp>
      <p:sp>
        <p:nvSpPr>
          <p:cNvPr id="4" name="Tijdelijke aanduiding voor inhoud 3"/>
          <p:cNvSpPr>
            <a:spLocks noGrp="1"/>
          </p:cNvSpPr>
          <p:nvPr>
            <p:ph sz="half" idx="2"/>
          </p:nvPr>
        </p:nvSpPr>
        <p:spPr/>
        <p:txBody>
          <a:bodyPr/>
          <a:lstStyle/>
          <a:p>
            <a:r>
              <a:rPr lang="en-US" dirty="0" smtClean="0"/>
              <a:t>Cito </a:t>
            </a:r>
            <a:r>
              <a:rPr lang="en-US" dirty="0" err="1" smtClean="0"/>
              <a:t>medewerkers</a:t>
            </a:r>
            <a:r>
              <a:rPr lang="en-US" dirty="0" smtClean="0"/>
              <a:t> (2008)</a:t>
            </a:r>
            <a:endParaRPr lang="en-US" dirty="0"/>
          </a:p>
          <a:p>
            <a:r>
              <a:rPr lang="en-US" dirty="0" smtClean="0"/>
              <a:t>CG </a:t>
            </a:r>
            <a:r>
              <a:rPr lang="en-US" dirty="0" err="1" smtClean="0"/>
              <a:t>leden</a:t>
            </a:r>
            <a:r>
              <a:rPr lang="en-US" dirty="0" smtClean="0"/>
              <a:t> van </a:t>
            </a:r>
            <a:r>
              <a:rPr lang="en-US" dirty="0" err="1" smtClean="0"/>
              <a:t>Cito</a:t>
            </a:r>
            <a:endParaRPr lang="en-US" dirty="0" smtClean="0"/>
          </a:p>
          <a:p>
            <a:r>
              <a:rPr lang="en-US" dirty="0" smtClean="0"/>
              <a:t>Veld: </a:t>
            </a:r>
            <a:r>
              <a:rPr lang="en-US" dirty="0" err="1" smtClean="0"/>
              <a:t>alle</a:t>
            </a:r>
            <a:r>
              <a:rPr lang="en-US" dirty="0" smtClean="0"/>
              <a:t> </a:t>
            </a:r>
            <a:r>
              <a:rPr lang="en-US" dirty="0" err="1" smtClean="0"/>
              <a:t>natuurkunde</a:t>
            </a:r>
            <a:r>
              <a:rPr lang="en-US" dirty="0" smtClean="0"/>
              <a:t> </a:t>
            </a:r>
            <a:r>
              <a:rPr lang="en-US" dirty="0" err="1" smtClean="0"/>
              <a:t>docenten</a:t>
            </a:r>
            <a:r>
              <a:rPr lang="en-US" dirty="0" smtClean="0"/>
              <a:t> </a:t>
            </a:r>
          </a:p>
          <a:p>
            <a:r>
              <a:rPr lang="en-US" dirty="0" err="1" smtClean="0"/>
              <a:t>Vakverenigingen</a:t>
            </a:r>
            <a:r>
              <a:rPr lang="en-US" dirty="0" smtClean="0"/>
              <a:t>: NNV/NVON 2008</a:t>
            </a:r>
          </a:p>
          <a:p>
            <a:r>
              <a:rPr lang="en-US" dirty="0" smtClean="0"/>
              <a:t>Uitgevers (2012)</a:t>
            </a:r>
            <a:endParaRPr lang="nl-NL" dirty="0"/>
          </a:p>
        </p:txBody>
      </p:sp>
    </p:spTree>
    <p:extLst>
      <p:ext uri="{BB962C8B-B14F-4D97-AF65-F5344CB8AC3E}">
        <p14:creationId xmlns:p14="http://schemas.microsoft.com/office/powerpoint/2010/main" val="42225624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Eerste</a:t>
            </a:r>
            <a:r>
              <a:rPr lang="en-US" dirty="0" smtClean="0"/>
              <a:t> </a:t>
            </a:r>
            <a:r>
              <a:rPr lang="en-US" dirty="0" err="1" smtClean="0"/>
              <a:t>werkversie</a:t>
            </a:r>
            <a:r>
              <a:rPr lang="en-US" dirty="0" smtClean="0"/>
              <a:t> syllabus 2008</a:t>
            </a:r>
            <a:endParaRPr lang="nl-NL" dirty="0"/>
          </a:p>
        </p:txBody>
      </p:sp>
      <p:sp>
        <p:nvSpPr>
          <p:cNvPr id="3" name="Tijdelijke aanduiding voor inhoud 2"/>
          <p:cNvSpPr>
            <a:spLocks noGrp="1"/>
          </p:cNvSpPr>
          <p:nvPr>
            <p:ph sz="half" idx="1"/>
          </p:nvPr>
        </p:nvSpPr>
        <p:spPr>
          <a:xfrm>
            <a:off x="1475656" y="1600200"/>
            <a:ext cx="5256584" cy="4525963"/>
          </a:xfrm>
        </p:spPr>
        <p:txBody>
          <a:bodyPr>
            <a:normAutofit/>
          </a:bodyPr>
          <a:lstStyle/>
          <a:p>
            <a:pPr marL="0" indent="0">
              <a:buNone/>
            </a:pPr>
            <a:r>
              <a:rPr lang="en-US" sz="2600" dirty="0" err="1" smtClean="0"/>
              <a:t>Veranderingen</a:t>
            </a:r>
            <a:r>
              <a:rPr lang="en-US" sz="2600" dirty="0" smtClean="0"/>
              <a:t> </a:t>
            </a:r>
            <a:r>
              <a:rPr lang="en-US" sz="2600" dirty="0" err="1" smtClean="0"/>
              <a:t>t.o.v</a:t>
            </a:r>
            <a:r>
              <a:rPr lang="en-US" sz="2600" dirty="0" smtClean="0"/>
              <a:t>. </a:t>
            </a:r>
            <a:r>
              <a:rPr lang="en-US" sz="2600" dirty="0" err="1" smtClean="0"/>
              <a:t>regulier</a:t>
            </a:r>
            <a:r>
              <a:rPr lang="en-US" dirty="0" smtClean="0"/>
              <a:t>:</a:t>
            </a:r>
          </a:p>
          <a:p>
            <a:r>
              <a:rPr lang="en-US" sz="2000" dirty="0" err="1" smtClean="0"/>
              <a:t>Beheersingsniveaus</a:t>
            </a:r>
            <a:r>
              <a:rPr lang="en-US" sz="2000" dirty="0" smtClean="0"/>
              <a:t> 1 t/m 4</a:t>
            </a:r>
          </a:p>
          <a:p>
            <a:r>
              <a:rPr lang="en-US" sz="2000" dirty="0" err="1" smtClean="0"/>
              <a:t>Verhouding</a:t>
            </a:r>
            <a:r>
              <a:rPr lang="en-US" sz="2000" dirty="0" smtClean="0"/>
              <a:t> </a:t>
            </a:r>
            <a:r>
              <a:rPr lang="en-US" sz="2000" dirty="0" err="1" smtClean="0"/>
              <a:t>kwalitatief</a:t>
            </a:r>
            <a:r>
              <a:rPr lang="en-US" sz="2000" dirty="0" smtClean="0"/>
              <a:t> versus </a:t>
            </a:r>
            <a:r>
              <a:rPr lang="en-US" sz="2000" dirty="0" err="1" smtClean="0"/>
              <a:t>kwantitatief</a:t>
            </a:r>
            <a:r>
              <a:rPr lang="en-US" sz="2000" dirty="0" smtClean="0"/>
              <a:t> </a:t>
            </a:r>
          </a:p>
          <a:p>
            <a:r>
              <a:rPr lang="en-US" sz="2000" dirty="0" smtClean="0"/>
              <a:t>Nieuwe </a:t>
            </a:r>
            <a:r>
              <a:rPr lang="en-US" sz="2000" dirty="0" err="1" smtClean="0"/>
              <a:t>domeinen</a:t>
            </a:r>
            <a:r>
              <a:rPr lang="en-US" sz="2000" dirty="0" smtClean="0"/>
              <a:t>: - </a:t>
            </a:r>
            <a:r>
              <a:rPr lang="en-US" sz="2000" dirty="0" err="1" smtClean="0"/>
              <a:t>zonnestelsel</a:t>
            </a:r>
            <a:r>
              <a:rPr lang="en-US" sz="2000" dirty="0" smtClean="0"/>
              <a:t> en </a:t>
            </a:r>
            <a:r>
              <a:rPr lang="en-US" sz="2000" dirty="0" err="1" smtClean="0"/>
              <a:t>heelal</a:t>
            </a:r>
            <a:r>
              <a:rPr lang="en-US" sz="2000" dirty="0" smtClean="0"/>
              <a:t>		         - </a:t>
            </a:r>
            <a:r>
              <a:rPr lang="en-US" sz="2000" dirty="0" err="1" smtClean="0"/>
              <a:t>materialen</a:t>
            </a:r>
            <a:r>
              <a:rPr lang="en-US" sz="2000" dirty="0" smtClean="0"/>
              <a:t> 			       	         - </a:t>
            </a:r>
            <a:r>
              <a:rPr lang="en-US" sz="2000" dirty="0" err="1" smtClean="0"/>
              <a:t>technisch</a:t>
            </a:r>
            <a:r>
              <a:rPr lang="en-US" sz="2000" dirty="0" smtClean="0"/>
              <a:t> </a:t>
            </a:r>
            <a:r>
              <a:rPr lang="en-US" sz="2000" dirty="0" err="1" smtClean="0"/>
              <a:t>ontwerpen</a:t>
            </a:r>
            <a:r>
              <a:rPr lang="en-US" sz="2000" dirty="0" smtClean="0"/>
              <a:t>		</a:t>
            </a:r>
            <a:endParaRPr lang="en-US" sz="2000" dirty="0"/>
          </a:p>
          <a:p>
            <a:r>
              <a:rPr lang="en-US" sz="2000" dirty="0" err="1" smtClean="0"/>
              <a:t>Verdwenen</a:t>
            </a:r>
            <a:r>
              <a:rPr lang="en-US" sz="2000" dirty="0" smtClean="0"/>
              <a:t>: </a:t>
            </a:r>
            <a:r>
              <a:rPr lang="en-US" sz="2000" dirty="0" err="1" smtClean="0"/>
              <a:t>o.a</a:t>
            </a:r>
            <a:r>
              <a:rPr lang="en-US" sz="2000" dirty="0" smtClean="0"/>
              <a:t>. </a:t>
            </a:r>
            <a:r>
              <a:rPr lang="en-US" sz="2000" dirty="0" err="1" smtClean="0"/>
              <a:t>optica</a:t>
            </a:r>
            <a:r>
              <a:rPr lang="en-US" sz="2000" dirty="0" smtClean="0"/>
              <a:t>, </a:t>
            </a:r>
            <a:r>
              <a:rPr lang="en-US" sz="2000" dirty="0" err="1" smtClean="0"/>
              <a:t>kernfysica</a:t>
            </a:r>
            <a:r>
              <a:rPr lang="en-US" sz="2000" dirty="0" smtClean="0"/>
              <a:t>, </a:t>
            </a:r>
            <a:r>
              <a:rPr lang="en-US" sz="2000" dirty="0" err="1" smtClean="0"/>
              <a:t>fysische</a:t>
            </a:r>
            <a:r>
              <a:rPr lang="en-US" sz="2000" dirty="0" smtClean="0"/>
              <a:t> </a:t>
            </a:r>
            <a:r>
              <a:rPr lang="en-US" sz="2000" dirty="0" err="1" smtClean="0"/>
              <a:t>informatica</a:t>
            </a:r>
            <a:r>
              <a:rPr lang="en-US" sz="2000" dirty="0" smtClean="0"/>
              <a:t>, </a:t>
            </a:r>
          </a:p>
          <a:p>
            <a:r>
              <a:rPr lang="en-US" sz="2000" dirty="0" err="1" smtClean="0"/>
              <a:t>Korte</a:t>
            </a:r>
            <a:r>
              <a:rPr lang="en-US" sz="2000" dirty="0" smtClean="0"/>
              <a:t> </a:t>
            </a:r>
            <a:r>
              <a:rPr lang="en-US" sz="2000" dirty="0" err="1" smtClean="0"/>
              <a:t>kennisvragen</a:t>
            </a:r>
            <a:r>
              <a:rPr lang="en-US" sz="2000" dirty="0" smtClean="0"/>
              <a:t>: open en </a:t>
            </a:r>
            <a:r>
              <a:rPr lang="en-US" sz="2000" dirty="0" err="1" smtClean="0"/>
              <a:t>gesloten</a:t>
            </a:r>
            <a:endParaRPr lang="en-US" sz="2000" dirty="0" smtClean="0"/>
          </a:p>
          <a:p>
            <a:r>
              <a:rPr lang="en-US" sz="2000" dirty="0" err="1" smtClean="0"/>
              <a:t>Grotere</a:t>
            </a:r>
            <a:r>
              <a:rPr lang="en-US" sz="2000" dirty="0" smtClean="0"/>
              <a:t> </a:t>
            </a:r>
            <a:r>
              <a:rPr lang="en-US" sz="2000" dirty="0" err="1" smtClean="0"/>
              <a:t>verschillen</a:t>
            </a:r>
            <a:r>
              <a:rPr lang="en-US" sz="2000" dirty="0" smtClean="0"/>
              <a:t> </a:t>
            </a:r>
            <a:r>
              <a:rPr lang="en-US" sz="2000" dirty="0" err="1" smtClean="0"/>
              <a:t>tussen</a:t>
            </a:r>
            <a:r>
              <a:rPr lang="en-US" sz="2000" dirty="0" smtClean="0"/>
              <a:t> </a:t>
            </a:r>
            <a:r>
              <a:rPr lang="en-US" sz="2000" dirty="0" err="1" smtClean="0"/>
              <a:t>havo</a:t>
            </a:r>
            <a:r>
              <a:rPr lang="en-US" sz="2000" dirty="0" smtClean="0"/>
              <a:t>/</a:t>
            </a:r>
            <a:r>
              <a:rPr lang="en-US" sz="2000" dirty="0" err="1" smtClean="0"/>
              <a:t>vwo</a:t>
            </a:r>
            <a:endParaRPr lang="en-US" sz="2000" dirty="0" smtClean="0"/>
          </a:p>
          <a:p>
            <a:endParaRPr lang="en-US" dirty="0" smtClean="0"/>
          </a:p>
          <a:p>
            <a:endParaRPr lang="en-US" dirty="0" smtClean="0"/>
          </a:p>
          <a:p>
            <a:pPr marL="0" indent="0">
              <a:buNone/>
            </a:pPr>
            <a:endParaRPr lang="nl-NL" dirty="0"/>
          </a:p>
        </p:txBody>
      </p:sp>
      <p:sp>
        <p:nvSpPr>
          <p:cNvPr id="4" name="Tijdelijke aanduiding voor inhoud 3"/>
          <p:cNvSpPr>
            <a:spLocks noGrp="1"/>
          </p:cNvSpPr>
          <p:nvPr>
            <p:ph sz="half" idx="2"/>
          </p:nvPr>
        </p:nvSpPr>
        <p:spPr>
          <a:xfrm>
            <a:off x="8466192" y="1600200"/>
            <a:ext cx="220608" cy="4525963"/>
          </a:xfrm>
        </p:spPr>
        <p:txBody>
          <a:bodyPr>
            <a:normAutofit/>
          </a:bodyPr>
          <a:lstStyle/>
          <a:p>
            <a:endParaRPr lang="en-US" sz="1800" dirty="0"/>
          </a:p>
          <a:p>
            <a:pPr marL="0" indent="0">
              <a:buNone/>
            </a:pPr>
            <a:endParaRPr lang="en-US" sz="1800" dirty="0" smtClean="0"/>
          </a:p>
          <a:p>
            <a:pPr marL="457200" lvl="1" indent="0">
              <a:buNone/>
            </a:pPr>
            <a:endParaRPr lang="en-US" dirty="0" smtClean="0"/>
          </a:p>
          <a:p>
            <a:pPr lvl="1"/>
            <a:endParaRPr lang="en-US" dirty="0" smtClean="0"/>
          </a:p>
          <a:p>
            <a:pPr lvl="1"/>
            <a:endParaRPr lang="en-US" dirty="0" smtClean="0"/>
          </a:p>
          <a:p>
            <a:pPr marL="0" indent="0">
              <a:buNone/>
            </a:pPr>
            <a:endParaRPr lang="en-US" dirty="0" smtClean="0"/>
          </a:p>
          <a:p>
            <a:endParaRPr lang="nl-NL" dirty="0"/>
          </a:p>
        </p:txBody>
      </p:sp>
      <p:pic>
        <p:nvPicPr>
          <p:cNvPr id="6" name="Afbeelding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45215" y="3284984"/>
            <a:ext cx="1992796" cy="1728192"/>
          </a:xfrm>
          <a:prstGeom prst="rect">
            <a:avLst/>
          </a:prstGeom>
        </p:spPr>
      </p:pic>
    </p:spTree>
    <p:extLst>
      <p:ext uri="{BB962C8B-B14F-4D97-AF65-F5344CB8AC3E}">
        <p14:creationId xmlns:p14="http://schemas.microsoft.com/office/powerpoint/2010/main" val="389530119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2012</a:t>
            </a:r>
            <a:endParaRPr lang="nl-NL" dirty="0"/>
          </a:p>
        </p:txBody>
      </p:sp>
      <p:sp>
        <p:nvSpPr>
          <p:cNvPr id="3" name="Tijdelijke aanduiding voor inhoud 2"/>
          <p:cNvSpPr>
            <a:spLocks noGrp="1"/>
          </p:cNvSpPr>
          <p:nvPr>
            <p:ph idx="1"/>
          </p:nvPr>
        </p:nvSpPr>
        <p:spPr/>
        <p:txBody>
          <a:bodyPr/>
          <a:lstStyle/>
          <a:p>
            <a:r>
              <a:rPr lang="en-US" dirty="0" err="1" smtClean="0"/>
              <a:t>Definitieve</a:t>
            </a:r>
            <a:r>
              <a:rPr lang="en-US" dirty="0" smtClean="0"/>
              <a:t> syllabus , via www.CvE.nl</a:t>
            </a:r>
          </a:p>
          <a:p>
            <a:r>
              <a:rPr lang="en-US" dirty="0" smtClean="0"/>
              <a:t>In 2013 start in 4H, in 2015 </a:t>
            </a:r>
            <a:r>
              <a:rPr lang="en-US" dirty="0" err="1" smtClean="0"/>
              <a:t>eerste</a:t>
            </a:r>
            <a:r>
              <a:rPr lang="en-US" dirty="0" smtClean="0"/>
              <a:t> CE</a:t>
            </a:r>
          </a:p>
          <a:p>
            <a:r>
              <a:rPr lang="en-US" dirty="0" err="1" smtClean="0"/>
              <a:t>Nieuwe</a:t>
            </a:r>
            <a:r>
              <a:rPr lang="en-US" dirty="0" smtClean="0"/>
              <a:t> </a:t>
            </a:r>
            <a:r>
              <a:rPr lang="en-US" dirty="0" err="1" smtClean="0"/>
              <a:t>Binas</a:t>
            </a:r>
            <a:r>
              <a:rPr lang="en-US" dirty="0" smtClean="0"/>
              <a:t>, </a:t>
            </a:r>
            <a:r>
              <a:rPr lang="en-US" dirty="0" err="1" smtClean="0"/>
              <a:t>waarschijnlijk</a:t>
            </a:r>
            <a:r>
              <a:rPr lang="en-US" dirty="0" smtClean="0"/>
              <a:t> </a:t>
            </a:r>
            <a:r>
              <a:rPr lang="en-US" dirty="0" err="1" smtClean="0"/>
              <a:t>geen</a:t>
            </a:r>
            <a:r>
              <a:rPr lang="en-US" dirty="0" smtClean="0"/>
              <a:t> GRM</a:t>
            </a:r>
          </a:p>
          <a:p>
            <a:r>
              <a:rPr lang="en-US" dirty="0" err="1" smtClean="0"/>
              <a:t>Bezemexamen</a:t>
            </a:r>
            <a:r>
              <a:rPr lang="en-US" dirty="0" smtClean="0"/>
              <a:t> in 2015</a:t>
            </a:r>
          </a:p>
          <a:p>
            <a:r>
              <a:rPr lang="en-US" dirty="0" err="1" smtClean="0"/>
              <a:t>Uitsluiting</a:t>
            </a:r>
            <a:r>
              <a:rPr lang="en-US" dirty="0" smtClean="0"/>
              <a:t> (</a:t>
            </a:r>
            <a:r>
              <a:rPr lang="en-US" dirty="0" err="1" smtClean="0"/>
              <a:t>alleen</a:t>
            </a:r>
            <a:r>
              <a:rPr lang="en-US" dirty="0" smtClean="0"/>
              <a:t> in 2015 en 2016): </a:t>
            </a:r>
          </a:p>
          <a:p>
            <a:pPr marL="0" indent="0">
              <a:buNone/>
            </a:pPr>
            <a:r>
              <a:rPr lang="en-US" dirty="0" smtClean="0"/>
              <a:t>		</a:t>
            </a:r>
            <a:r>
              <a:rPr lang="en-US" dirty="0" err="1" smtClean="0"/>
              <a:t>hele</a:t>
            </a:r>
            <a:r>
              <a:rPr lang="en-US" dirty="0" smtClean="0"/>
              <a:t> </a:t>
            </a:r>
            <a:r>
              <a:rPr lang="en-US" dirty="0" err="1" smtClean="0"/>
              <a:t>domein</a:t>
            </a:r>
            <a:r>
              <a:rPr lang="en-US" dirty="0" smtClean="0"/>
              <a:t> </a:t>
            </a:r>
            <a:r>
              <a:rPr lang="en-US" dirty="0" err="1" smtClean="0"/>
              <a:t>zonnestelsel</a:t>
            </a:r>
            <a:r>
              <a:rPr lang="en-US" dirty="0" smtClean="0"/>
              <a:t> en </a:t>
            </a:r>
            <a:r>
              <a:rPr lang="en-US" dirty="0" err="1" smtClean="0"/>
              <a:t>heelal</a:t>
            </a:r>
            <a:r>
              <a:rPr lang="en-US" dirty="0" smtClean="0"/>
              <a:t> </a:t>
            </a:r>
            <a:endParaRPr lang="nl-NL" dirty="0" smtClean="0"/>
          </a:p>
          <a:p>
            <a:r>
              <a:rPr lang="en-US" dirty="0" err="1" smtClean="0"/>
              <a:t>Zijn</a:t>
            </a:r>
            <a:r>
              <a:rPr lang="en-US" dirty="0" smtClean="0"/>
              <a:t> </a:t>
            </a:r>
            <a:r>
              <a:rPr lang="en-US" dirty="0" err="1" smtClean="0"/>
              <a:t>er</a:t>
            </a:r>
            <a:r>
              <a:rPr lang="en-US" dirty="0" smtClean="0"/>
              <a:t> </a:t>
            </a:r>
            <a:r>
              <a:rPr lang="en-US" dirty="0" err="1" smtClean="0"/>
              <a:t>verschillen</a:t>
            </a:r>
            <a:r>
              <a:rPr lang="en-US" dirty="0" smtClean="0"/>
              <a:t> tov 2008 </a:t>
            </a:r>
            <a:r>
              <a:rPr lang="en-US" dirty="0" err="1" smtClean="0"/>
              <a:t>e.v</a:t>
            </a:r>
            <a:r>
              <a:rPr lang="en-US" dirty="0" smtClean="0"/>
              <a:t>? </a:t>
            </a:r>
            <a:r>
              <a:rPr lang="en-US" dirty="0" err="1" smtClean="0"/>
              <a:t>Ja</a:t>
            </a:r>
            <a:r>
              <a:rPr lang="en-US" dirty="0" smtClean="0"/>
              <a:t>! </a:t>
            </a:r>
          </a:p>
        </p:txBody>
      </p:sp>
    </p:spTree>
    <p:extLst>
      <p:ext uri="{BB962C8B-B14F-4D97-AF65-F5344CB8AC3E}">
        <p14:creationId xmlns:p14="http://schemas.microsoft.com/office/powerpoint/2010/main" val="127094279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92696"/>
            <a:ext cx="8229600" cy="504056"/>
          </a:xfrm>
        </p:spPr>
        <p:txBody>
          <a:bodyPr>
            <a:normAutofit fontScale="90000"/>
          </a:bodyPr>
          <a:lstStyle/>
          <a:p>
            <a:r>
              <a:rPr lang="en-US" dirty="0" smtClean="0"/>
              <a:t>syllabus CE 2015</a:t>
            </a:r>
            <a:br>
              <a:rPr lang="en-US" dirty="0" smtClean="0"/>
            </a:br>
            <a:endParaRPr lang="nl-NL" dirty="0"/>
          </a:p>
        </p:txBody>
      </p:sp>
      <p:sp>
        <p:nvSpPr>
          <p:cNvPr id="3" name="Tijdelijke aanduiding voor inhoud 2"/>
          <p:cNvSpPr>
            <a:spLocks noGrp="1"/>
          </p:cNvSpPr>
          <p:nvPr>
            <p:ph sz="half" idx="1"/>
          </p:nvPr>
        </p:nvSpPr>
        <p:spPr>
          <a:xfrm>
            <a:off x="457200" y="1600200"/>
            <a:ext cx="7283152" cy="4525963"/>
          </a:xfrm>
        </p:spPr>
        <p:txBody>
          <a:bodyPr>
            <a:normAutofit/>
          </a:bodyPr>
          <a:lstStyle/>
          <a:p>
            <a:r>
              <a:rPr lang="en-US" sz="2400" dirty="0" err="1" smtClean="0"/>
              <a:t>Mechanica</a:t>
            </a:r>
            <a:r>
              <a:rPr lang="en-US" sz="2400" dirty="0" smtClean="0"/>
              <a:t>: - </a:t>
            </a:r>
            <a:r>
              <a:rPr lang="en-US" sz="2400" dirty="0" err="1" smtClean="0"/>
              <a:t>grafisch</a:t>
            </a:r>
            <a:r>
              <a:rPr lang="en-US" sz="2400" dirty="0" smtClean="0"/>
              <a:t> </a:t>
            </a:r>
            <a:r>
              <a:rPr lang="en-US" sz="2400" dirty="0" err="1" smtClean="0"/>
              <a:t>toetsen</a:t>
            </a:r>
            <a:r>
              <a:rPr lang="en-US" sz="2400" dirty="0" smtClean="0"/>
              <a:t>, </a:t>
            </a:r>
          </a:p>
          <a:p>
            <a:pPr marL="0" indent="0">
              <a:buNone/>
            </a:pPr>
            <a:r>
              <a:rPr lang="en-US" sz="2400" dirty="0"/>
              <a:t>	</a:t>
            </a:r>
            <a:r>
              <a:rPr lang="en-US" sz="2400" dirty="0" smtClean="0"/>
              <a:t>              - diverse </a:t>
            </a:r>
            <a:r>
              <a:rPr lang="en-US" sz="2400" dirty="0" err="1" smtClean="0"/>
              <a:t>formules</a:t>
            </a:r>
            <a:r>
              <a:rPr lang="en-US" sz="2400" dirty="0" smtClean="0"/>
              <a:t> </a:t>
            </a:r>
            <a:r>
              <a:rPr lang="en-US" sz="2400" dirty="0" err="1" smtClean="0"/>
              <a:t>verdwenen</a:t>
            </a:r>
            <a:endParaRPr lang="en-US" sz="2400" dirty="0" smtClean="0"/>
          </a:p>
          <a:p>
            <a:pPr marL="0" indent="0">
              <a:buNone/>
            </a:pPr>
            <a:r>
              <a:rPr lang="en-US" sz="2400" dirty="0"/>
              <a:t>	</a:t>
            </a:r>
            <a:r>
              <a:rPr lang="en-US" sz="2400" dirty="0" smtClean="0"/>
              <a:t>	 - </a:t>
            </a:r>
            <a:r>
              <a:rPr lang="en-US" sz="2400" dirty="0" err="1" smtClean="0"/>
              <a:t>momentenwet</a:t>
            </a:r>
            <a:r>
              <a:rPr lang="en-US" sz="2400" dirty="0" smtClean="0"/>
              <a:t> </a:t>
            </a:r>
          </a:p>
          <a:p>
            <a:pPr marL="0" indent="0">
              <a:buNone/>
            </a:pPr>
            <a:r>
              <a:rPr lang="en-US" sz="2400" dirty="0"/>
              <a:t>	</a:t>
            </a:r>
            <a:r>
              <a:rPr lang="en-US" sz="2400" dirty="0" smtClean="0"/>
              <a:t>	 - </a:t>
            </a:r>
            <a:r>
              <a:rPr lang="en-US" sz="2400" dirty="0" err="1" smtClean="0"/>
              <a:t>valbeweging</a:t>
            </a:r>
            <a:r>
              <a:rPr lang="en-US" sz="2400" dirty="0" smtClean="0"/>
              <a:t> met </a:t>
            </a:r>
            <a:r>
              <a:rPr lang="en-US" sz="2400" dirty="0" err="1" smtClean="0"/>
              <a:t>energie</a:t>
            </a:r>
            <a:endParaRPr lang="en-US" sz="2400" dirty="0" smtClean="0"/>
          </a:p>
          <a:p>
            <a:r>
              <a:rPr lang="en-US" sz="2400" dirty="0" err="1" smtClean="0"/>
              <a:t>Elektriciteit</a:t>
            </a:r>
            <a:r>
              <a:rPr lang="en-US" sz="2400" dirty="0" smtClean="0"/>
              <a:t>: - R </a:t>
            </a:r>
            <a:r>
              <a:rPr lang="en-US" sz="2400" dirty="0" err="1" smtClean="0"/>
              <a:t>serie</a:t>
            </a:r>
            <a:r>
              <a:rPr lang="en-US" sz="2400" dirty="0" smtClean="0"/>
              <a:t>,  G parallel, </a:t>
            </a:r>
            <a:r>
              <a:rPr lang="en-US" sz="2400" dirty="0" err="1" smtClean="0"/>
              <a:t>energiedichtheid</a:t>
            </a:r>
            <a:endParaRPr lang="en-US" sz="2400" dirty="0" smtClean="0"/>
          </a:p>
          <a:p>
            <a:r>
              <a:rPr lang="en-US" sz="2400" dirty="0" err="1" smtClean="0"/>
              <a:t>Tril</a:t>
            </a:r>
            <a:r>
              <a:rPr lang="en-US" sz="2400" dirty="0" smtClean="0"/>
              <a:t>./</a:t>
            </a:r>
            <a:r>
              <a:rPr lang="en-US" sz="2400" dirty="0" err="1" smtClean="0"/>
              <a:t>golven</a:t>
            </a:r>
            <a:r>
              <a:rPr lang="en-US" sz="2400" dirty="0" smtClean="0"/>
              <a:t>: - </a:t>
            </a:r>
            <a:r>
              <a:rPr lang="en-US" sz="2400" dirty="0" err="1" smtClean="0"/>
              <a:t>geen</a:t>
            </a:r>
            <a:r>
              <a:rPr lang="en-US" sz="2400" dirty="0" smtClean="0"/>
              <a:t> slinger, </a:t>
            </a:r>
            <a:r>
              <a:rPr lang="en-US" sz="2400" dirty="0" err="1" smtClean="0"/>
              <a:t>wel</a:t>
            </a:r>
            <a:r>
              <a:rPr lang="en-US" sz="2400" dirty="0" smtClean="0"/>
              <a:t> veer</a:t>
            </a:r>
          </a:p>
          <a:p>
            <a:r>
              <a:rPr lang="en-US" sz="2400" dirty="0" err="1" smtClean="0"/>
              <a:t>Materialen</a:t>
            </a:r>
            <a:r>
              <a:rPr lang="en-US" sz="2400" dirty="0" smtClean="0"/>
              <a:t>: - </a:t>
            </a:r>
            <a:r>
              <a:rPr lang="en-US" sz="2400" dirty="0" err="1" smtClean="0"/>
              <a:t>geen</a:t>
            </a:r>
            <a:r>
              <a:rPr lang="en-US" sz="2400" dirty="0" smtClean="0"/>
              <a:t> </a:t>
            </a:r>
            <a:r>
              <a:rPr lang="en-US" sz="2400" dirty="0" err="1" smtClean="0"/>
              <a:t>optica</a:t>
            </a:r>
            <a:r>
              <a:rPr lang="en-US" sz="2400" dirty="0" smtClean="0"/>
              <a:t> </a:t>
            </a:r>
            <a:r>
              <a:rPr lang="en-US" sz="2400" dirty="0" err="1" smtClean="0"/>
              <a:t>meer</a:t>
            </a:r>
            <a:r>
              <a:rPr lang="en-US" sz="2400" dirty="0" smtClean="0"/>
              <a:t> (n) </a:t>
            </a:r>
          </a:p>
          <a:p>
            <a:pPr marL="0" indent="0">
              <a:buNone/>
            </a:pPr>
            <a:r>
              <a:rPr lang="en-US" sz="2400" dirty="0" smtClean="0"/>
              <a:t>		- </a:t>
            </a:r>
            <a:r>
              <a:rPr lang="en-US" sz="2400" dirty="0" err="1" smtClean="0"/>
              <a:t>treksterkte</a:t>
            </a:r>
            <a:r>
              <a:rPr lang="en-US" sz="2400" dirty="0" smtClean="0"/>
              <a:t>, spanning-</a:t>
            </a:r>
            <a:r>
              <a:rPr lang="en-US" sz="2400" dirty="0" err="1" smtClean="0"/>
              <a:t>rek</a:t>
            </a:r>
            <a:r>
              <a:rPr lang="en-US" sz="2400" dirty="0" smtClean="0"/>
              <a:t> diagram,</a:t>
            </a:r>
          </a:p>
          <a:p>
            <a:pPr marL="0" indent="0">
              <a:buNone/>
            </a:pPr>
            <a:r>
              <a:rPr lang="en-US" sz="2400" dirty="0"/>
              <a:t>	</a:t>
            </a:r>
            <a:r>
              <a:rPr lang="en-US" sz="2400" dirty="0" smtClean="0"/>
              <a:t>	- </a:t>
            </a:r>
            <a:r>
              <a:rPr lang="en-US" sz="2400" dirty="0" err="1" smtClean="0"/>
              <a:t>warmtegeleidings</a:t>
            </a:r>
            <a:r>
              <a:rPr lang="en-US" sz="2400" dirty="0" smtClean="0"/>
              <a:t> </a:t>
            </a:r>
            <a:r>
              <a:rPr lang="en-US" sz="2400" dirty="0" err="1" smtClean="0"/>
              <a:t>coëfficiënt</a:t>
            </a:r>
            <a:r>
              <a:rPr lang="en-US" sz="2400" dirty="0" smtClean="0"/>
              <a:t>,</a:t>
            </a:r>
          </a:p>
          <a:p>
            <a:r>
              <a:rPr lang="en-US" sz="2400" dirty="0" err="1" smtClean="0"/>
              <a:t>Medische</a:t>
            </a:r>
            <a:r>
              <a:rPr lang="en-US" sz="2400" dirty="0" smtClean="0"/>
              <a:t> </a:t>
            </a:r>
            <a:r>
              <a:rPr lang="en-US" sz="2400" dirty="0" err="1" smtClean="0"/>
              <a:t>beeldvorming</a:t>
            </a:r>
            <a:r>
              <a:rPr lang="en-US" sz="2400" dirty="0" smtClean="0"/>
              <a:t>: - </a:t>
            </a:r>
            <a:r>
              <a:rPr lang="en-US" sz="2400" dirty="0" err="1" smtClean="0"/>
              <a:t>geen</a:t>
            </a:r>
            <a:r>
              <a:rPr lang="en-US" sz="2400" dirty="0" smtClean="0"/>
              <a:t> </a:t>
            </a:r>
            <a:r>
              <a:rPr lang="en-US" sz="2400" dirty="0" err="1" smtClean="0"/>
              <a:t>kerncentrale</a:t>
            </a:r>
            <a:r>
              <a:rPr lang="en-US" sz="2400" dirty="0" smtClean="0"/>
              <a:t>, </a:t>
            </a:r>
          </a:p>
          <a:p>
            <a:pPr marL="0" indent="0">
              <a:buNone/>
            </a:pPr>
            <a:endParaRPr lang="en-US" sz="2400" dirty="0" smtClean="0"/>
          </a:p>
          <a:p>
            <a:endParaRPr lang="nl-NL" dirty="0"/>
          </a:p>
        </p:txBody>
      </p:sp>
      <p:sp>
        <p:nvSpPr>
          <p:cNvPr id="4" name="Tijdelijke aanduiding voor inhoud 3"/>
          <p:cNvSpPr>
            <a:spLocks noGrp="1"/>
          </p:cNvSpPr>
          <p:nvPr>
            <p:ph sz="half" idx="2"/>
          </p:nvPr>
        </p:nvSpPr>
        <p:spPr>
          <a:xfrm>
            <a:off x="8460432" y="1600200"/>
            <a:ext cx="226368" cy="4525963"/>
          </a:xfrm>
        </p:spPr>
        <p:txBody>
          <a:bodyPr>
            <a:normAutofit/>
          </a:bodyPr>
          <a:lstStyle/>
          <a:p>
            <a:pPr marL="0" indent="0">
              <a:buNone/>
            </a:pPr>
            <a:endParaRPr lang="nl-NL" sz="2400" dirty="0"/>
          </a:p>
        </p:txBody>
      </p:sp>
    </p:spTree>
    <p:extLst>
      <p:ext uri="{BB962C8B-B14F-4D97-AF65-F5344CB8AC3E}">
        <p14:creationId xmlns:p14="http://schemas.microsoft.com/office/powerpoint/2010/main" val="10964777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Anders</a:t>
            </a:r>
            <a:endParaRPr lang="nl-NL" dirty="0"/>
          </a:p>
        </p:txBody>
      </p:sp>
      <p:sp>
        <p:nvSpPr>
          <p:cNvPr id="3" name="Tijdelijke aanduiding voor inhoud 2"/>
          <p:cNvSpPr>
            <a:spLocks noGrp="1"/>
          </p:cNvSpPr>
          <p:nvPr>
            <p:ph idx="1"/>
          </p:nvPr>
        </p:nvSpPr>
        <p:spPr/>
        <p:txBody>
          <a:bodyPr>
            <a:normAutofit fontScale="77500" lnSpcReduction="20000"/>
          </a:bodyPr>
          <a:lstStyle/>
          <a:p>
            <a:pPr>
              <a:buNone/>
            </a:pPr>
            <a:r>
              <a:rPr lang="en-US" sz="2600" dirty="0" err="1" smtClean="0"/>
              <a:t>Opgaven</a:t>
            </a:r>
            <a:endParaRPr lang="en-US" sz="2600" dirty="0" smtClean="0"/>
          </a:p>
          <a:p>
            <a:r>
              <a:rPr lang="en-US" sz="2600" dirty="0" err="1" smtClean="0"/>
              <a:t>Zinnen</a:t>
            </a:r>
            <a:r>
              <a:rPr lang="en-US" sz="2600" dirty="0" smtClean="0"/>
              <a:t> met </a:t>
            </a:r>
            <a:r>
              <a:rPr lang="en-US" sz="2600" dirty="0" err="1" smtClean="0"/>
              <a:t>lege</a:t>
            </a:r>
            <a:r>
              <a:rPr lang="en-US" sz="2600" dirty="0" smtClean="0"/>
              <a:t> </a:t>
            </a:r>
            <a:r>
              <a:rPr lang="en-US" sz="2600" dirty="0" err="1" smtClean="0"/>
              <a:t>plekken</a:t>
            </a:r>
            <a:endParaRPr lang="en-US" sz="2600" dirty="0"/>
          </a:p>
          <a:p>
            <a:r>
              <a:rPr lang="en-US" sz="2600" dirty="0" err="1" smtClean="0"/>
              <a:t>Bereken</a:t>
            </a:r>
            <a:r>
              <a:rPr lang="en-US" sz="2600" dirty="0" smtClean="0"/>
              <a:t> of </a:t>
            </a:r>
            <a:r>
              <a:rPr lang="en-US" sz="2600" dirty="0" err="1" smtClean="0"/>
              <a:t>beredeneer</a:t>
            </a:r>
            <a:endParaRPr lang="en-US" sz="2600" dirty="0" smtClean="0"/>
          </a:p>
          <a:p>
            <a:r>
              <a:rPr lang="en-US" sz="2600" dirty="0" err="1" smtClean="0"/>
              <a:t>Voorspelling</a:t>
            </a:r>
            <a:r>
              <a:rPr lang="en-US" sz="2600" dirty="0" smtClean="0"/>
              <a:t>, </a:t>
            </a:r>
            <a:r>
              <a:rPr lang="en-US" sz="2600" dirty="0" err="1" smtClean="0"/>
              <a:t>beredeneerd</a:t>
            </a:r>
            <a:r>
              <a:rPr lang="en-US" sz="2600" dirty="0" smtClean="0"/>
              <a:t> </a:t>
            </a:r>
            <a:r>
              <a:rPr lang="en-US" sz="2600" dirty="0" err="1" smtClean="0"/>
              <a:t>schatten</a:t>
            </a:r>
            <a:endParaRPr lang="en-US" sz="2600" dirty="0" smtClean="0"/>
          </a:p>
          <a:p>
            <a:r>
              <a:rPr lang="en-US" sz="2600" dirty="0" err="1" smtClean="0"/>
              <a:t>Korte</a:t>
            </a:r>
            <a:r>
              <a:rPr lang="en-US" sz="2600" dirty="0" smtClean="0"/>
              <a:t> </a:t>
            </a:r>
            <a:r>
              <a:rPr lang="en-US" sz="2600" dirty="0" err="1" smtClean="0"/>
              <a:t>kennisvragen</a:t>
            </a:r>
            <a:r>
              <a:rPr lang="en-US" sz="2600" dirty="0" smtClean="0"/>
              <a:t>, open en </a:t>
            </a:r>
            <a:r>
              <a:rPr lang="en-US" sz="2600" dirty="0" err="1" smtClean="0"/>
              <a:t>gesloten</a:t>
            </a:r>
            <a:r>
              <a:rPr lang="en-US" sz="2600" dirty="0" smtClean="0"/>
              <a:t>!</a:t>
            </a:r>
          </a:p>
          <a:p>
            <a:endParaRPr lang="en-US" sz="2600" dirty="0" smtClean="0"/>
          </a:p>
          <a:p>
            <a:pPr>
              <a:buNone/>
            </a:pPr>
            <a:r>
              <a:rPr lang="en-US" sz="2600" dirty="0" err="1" smtClean="0"/>
              <a:t>Terug</a:t>
            </a:r>
            <a:r>
              <a:rPr lang="en-US" sz="2600" dirty="0" smtClean="0"/>
              <a:t>:</a:t>
            </a:r>
          </a:p>
          <a:p>
            <a:r>
              <a:rPr lang="en-US" sz="2600" dirty="0" err="1" smtClean="0"/>
              <a:t>Eenvoudige</a:t>
            </a:r>
            <a:r>
              <a:rPr lang="en-US" sz="2600" dirty="0" smtClean="0"/>
              <a:t> </a:t>
            </a:r>
            <a:r>
              <a:rPr lang="en-US" sz="2600" dirty="0" err="1" smtClean="0"/>
              <a:t>formule</a:t>
            </a:r>
            <a:r>
              <a:rPr lang="en-US" sz="2600" dirty="0" smtClean="0"/>
              <a:t> </a:t>
            </a:r>
            <a:r>
              <a:rPr lang="en-US" sz="2600" dirty="0" err="1" smtClean="0"/>
              <a:t>afleiden</a:t>
            </a:r>
            <a:endParaRPr lang="en-US" sz="2600" dirty="0" smtClean="0"/>
          </a:p>
          <a:p>
            <a:r>
              <a:rPr lang="en-US" sz="2600" dirty="0" err="1" smtClean="0"/>
              <a:t>Eenheden</a:t>
            </a:r>
            <a:r>
              <a:rPr lang="en-US" sz="2600" dirty="0" smtClean="0"/>
              <a:t> </a:t>
            </a:r>
            <a:r>
              <a:rPr lang="en-US" sz="2600" dirty="0" err="1" smtClean="0"/>
              <a:t>controle</a:t>
            </a:r>
            <a:endParaRPr lang="en-US" sz="2600" dirty="0" smtClean="0"/>
          </a:p>
          <a:p>
            <a:pPr>
              <a:buNone/>
            </a:pPr>
            <a:endParaRPr lang="en-US" sz="2600" dirty="0" smtClean="0"/>
          </a:p>
          <a:p>
            <a:pPr>
              <a:buNone/>
            </a:pPr>
            <a:r>
              <a:rPr lang="en-US" sz="2600" dirty="0" err="1" smtClean="0"/>
              <a:t>Algemeen</a:t>
            </a:r>
            <a:r>
              <a:rPr lang="en-US" sz="2600" dirty="0" smtClean="0"/>
              <a:t>:</a:t>
            </a:r>
          </a:p>
          <a:p>
            <a:r>
              <a:rPr lang="en-US" sz="2600" dirty="0" err="1" smtClean="0"/>
              <a:t>Verhouding</a:t>
            </a:r>
            <a:r>
              <a:rPr lang="en-US" sz="2600" dirty="0" smtClean="0"/>
              <a:t> </a:t>
            </a:r>
            <a:r>
              <a:rPr lang="en-US" sz="2600" dirty="0" err="1" smtClean="0"/>
              <a:t>kwantitatief</a:t>
            </a:r>
            <a:r>
              <a:rPr lang="en-US" sz="2600" dirty="0" smtClean="0"/>
              <a:t> -</a:t>
            </a:r>
            <a:r>
              <a:rPr lang="en-US" sz="2600" dirty="0" err="1" smtClean="0"/>
              <a:t>kwalitatief</a:t>
            </a:r>
            <a:r>
              <a:rPr lang="en-US" sz="2600" dirty="0" smtClean="0"/>
              <a:t> (60-40% </a:t>
            </a:r>
            <a:r>
              <a:rPr lang="en-US" sz="2600" dirty="0" err="1" smtClean="0"/>
              <a:t>vs</a:t>
            </a:r>
            <a:r>
              <a:rPr lang="en-US" sz="2600" dirty="0" smtClean="0"/>
              <a:t> 50-50%)</a:t>
            </a:r>
          </a:p>
          <a:p>
            <a:r>
              <a:rPr lang="nl-NL" sz="2600" dirty="0" smtClean="0"/>
              <a:t>Nieuwe domeinen</a:t>
            </a:r>
          </a:p>
          <a:p>
            <a:r>
              <a:rPr lang="nl-NL" sz="2600" dirty="0" smtClean="0"/>
              <a:t>Voorkennis gedefinieerd</a:t>
            </a:r>
            <a:endParaRPr lang="nl-NL" sz="2600" dirty="0"/>
          </a:p>
        </p:txBody>
      </p:sp>
      <p:pic>
        <p:nvPicPr>
          <p:cNvPr id="4" name="Afbeelding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12160" y="1916832"/>
            <a:ext cx="2686614" cy="2088232"/>
          </a:xfrm>
          <a:prstGeom prst="rect">
            <a:avLst/>
          </a:prstGeom>
        </p:spPr>
      </p:pic>
    </p:spTree>
    <p:extLst>
      <p:ext uri="{BB962C8B-B14F-4D97-AF65-F5344CB8AC3E}">
        <p14:creationId xmlns:p14="http://schemas.microsoft.com/office/powerpoint/2010/main" val="295581302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2009-1   1-ste pilot </a:t>
            </a:r>
            <a:r>
              <a:rPr lang="en-US" dirty="0" err="1" smtClean="0"/>
              <a:t>examen</a:t>
            </a:r>
            <a:endParaRPr lang="nl-NL" dirty="0"/>
          </a:p>
        </p:txBody>
      </p:sp>
      <p:sp>
        <p:nvSpPr>
          <p:cNvPr id="7" name="Rechthoek 6"/>
          <p:cNvSpPr/>
          <p:nvPr/>
        </p:nvSpPr>
        <p:spPr>
          <a:xfrm>
            <a:off x="1547664" y="1582341"/>
            <a:ext cx="6264696" cy="3447098"/>
          </a:xfrm>
          <a:prstGeom prst="rect">
            <a:avLst/>
          </a:prstGeom>
        </p:spPr>
        <p:txBody>
          <a:bodyPr wrap="square">
            <a:spAutoFit/>
          </a:bodyPr>
          <a:lstStyle/>
          <a:p>
            <a:r>
              <a:rPr lang="en-US" sz="2000" dirty="0" err="1" smtClean="0"/>
              <a:t>Voorbeeld</a:t>
            </a:r>
            <a:r>
              <a:rPr lang="en-US" sz="2000" dirty="0" smtClean="0"/>
              <a:t> van </a:t>
            </a:r>
            <a:r>
              <a:rPr lang="en-US" sz="2000" dirty="0" err="1" smtClean="0"/>
              <a:t>een</a:t>
            </a:r>
            <a:r>
              <a:rPr lang="en-US" sz="2000" dirty="0" smtClean="0"/>
              <a:t> </a:t>
            </a:r>
            <a:r>
              <a:rPr lang="en-US" sz="2000" b="1" i="1" dirty="0" err="1" smtClean="0"/>
              <a:t>geslote</a:t>
            </a:r>
            <a:r>
              <a:rPr lang="en-US" sz="2000" dirty="0" err="1" smtClean="0"/>
              <a:t>n</a:t>
            </a:r>
            <a:r>
              <a:rPr lang="en-US" sz="2000" dirty="0" smtClean="0"/>
              <a:t> </a:t>
            </a:r>
            <a:r>
              <a:rPr lang="en-US" sz="2000" dirty="0" err="1" smtClean="0"/>
              <a:t>vraag</a:t>
            </a:r>
            <a:r>
              <a:rPr lang="en-US" sz="2000" dirty="0" smtClean="0"/>
              <a:t> </a:t>
            </a:r>
            <a:r>
              <a:rPr lang="en-US" dirty="0" smtClean="0"/>
              <a:t>:</a:t>
            </a:r>
            <a:endParaRPr lang="nl-NL" dirty="0" smtClean="0"/>
          </a:p>
          <a:p>
            <a:endParaRPr lang="nl-NL" dirty="0"/>
          </a:p>
          <a:p>
            <a:r>
              <a:rPr lang="nl-NL" dirty="0" smtClean="0"/>
              <a:t>Op </a:t>
            </a:r>
            <a:r>
              <a:rPr lang="nl-NL" dirty="0"/>
              <a:t>de </a:t>
            </a:r>
            <a:r>
              <a:rPr lang="nl-NL" dirty="0" err="1"/>
              <a:t>space</a:t>
            </a:r>
            <a:r>
              <a:rPr lang="nl-NL" dirty="0"/>
              <a:t> shuttle is een hitteschild aangebracht dat bestaat uit zwarte HRSI tegels (</a:t>
            </a:r>
            <a:r>
              <a:rPr lang="nl-NL" b="1" dirty="0"/>
              <a:t>H</a:t>
            </a:r>
            <a:r>
              <a:rPr lang="nl-NL" dirty="0"/>
              <a:t>igh-</a:t>
            </a:r>
            <a:r>
              <a:rPr lang="nl-NL" dirty="0" err="1"/>
              <a:t>temperature</a:t>
            </a:r>
            <a:r>
              <a:rPr lang="nl-NL" dirty="0"/>
              <a:t> </a:t>
            </a:r>
            <a:r>
              <a:rPr lang="nl-NL" b="1" dirty="0"/>
              <a:t>R</a:t>
            </a:r>
            <a:r>
              <a:rPr lang="nl-NL" dirty="0"/>
              <a:t>e-</a:t>
            </a:r>
            <a:r>
              <a:rPr lang="nl-NL" dirty="0" err="1"/>
              <a:t>usable</a:t>
            </a:r>
            <a:r>
              <a:rPr lang="nl-NL" dirty="0"/>
              <a:t> </a:t>
            </a:r>
            <a:r>
              <a:rPr lang="nl-NL" b="1" dirty="0" err="1"/>
              <a:t>S</a:t>
            </a:r>
            <a:r>
              <a:rPr lang="nl-NL" dirty="0" err="1"/>
              <a:t>urface</a:t>
            </a:r>
            <a:r>
              <a:rPr lang="nl-NL" dirty="0"/>
              <a:t> </a:t>
            </a:r>
            <a:r>
              <a:rPr lang="nl-NL" b="1" dirty="0" err="1"/>
              <a:t>I</a:t>
            </a:r>
            <a:r>
              <a:rPr lang="nl-NL" dirty="0" err="1"/>
              <a:t>nsulation</a:t>
            </a:r>
            <a:r>
              <a:rPr lang="nl-NL" dirty="0"/>
              <a:t>).</a:t>
            </a:r>
          </a:p>
          <a:p>
            <a:r>
              <a:rPr lang="nl-NL" dirty="0"/>
              <a:t>Dit hitteschild moet de </a:t>
            </a:r>
            <a:r>
              <a:rPr lang="nl-NL" dirty="0" err="1"/>
              <a:t>space</a:t>
            </a:r>
            <a:r>
              <a:rPr lang="nl-NL" dirty="0"/>
              <a:t> shuttle en de bemanning beschermen tegen extreme omstandigheden die optreden als de shuttle met hoge snelheid de dampkring binnenkomt. </a:t>
            </a:r>
          </a:p>
          <a:p>
            <a:r>
              <a:rPr lang="nl-NL" dirty="0"/>
              <a:t>Op de uitwerkbijlage staan </a:t>
            </a:r>
            <a:r>
              <a:rPr lang="nl-NL" b="1" i="1" dirty="0"/>
              <a:t>drie onvolledige zinnen </a:t>
            </a:r>
            <a:r>
              <a:rPr lang="nl-NL" dirty="0"/>
              <a:t>over enkele materiaaleigenschappen van deze </a:t>
            </a:r>
            <a:r>
              <a:rPr lang="nl-NL" dirty="0" smtClean="0"/>
              <a:t>tegels.</a:t>
            </a:r>
          </a:p>
          <a:p>
            <a:r>
              <a:rPr lang="nl-NL" b="1" i="1" dirty="0" smtClean="0"/>
              <a:t>Maak </a:t>
            </a:r>
            <a:r>
              <a:rPr lang="nl-NL" b="1" i="1" dirty="0"/>
              <a:t>de zinnen </a:t>
            </a:r>
            <a:r>
              <a:rPr lang="nl-NL" dirty="0"/>
              <a:t>op de uitwerkbijlage </a:t>
            </a:r>
            <a:r>
              <a:rPr lang="nl-NL" b="1" i="1" dirty="0"/>
              <a:t>af</a:t>
            </a:r>
            <a:r>
              <a:rPr lang="nl-NL" dirty="0" smtClean="0"/>
              <a:t>.</a:t>
            </a:r>
          </a:p>
          <a:p>
            <a:endParaRPr lang="en-US" dirty="0"/>
          </a:p>
        </p:txBody>
      </p:sp>
      <p:sp>
        <p:nvSpPr>
          <p:cNvPr id="8" name="Tekstvak 7"/>
          <p:cNvSpPr txBox="1"/>
          <p:nvPr/>
        </p:nvSpPr>
        <p:spPr>
          <a:xfrm>
            <a:off x="879985" y="4330950"/>
            <a:ext cx="513282" cy="369332"/>
          </a:xfrm>
          <a:prstGeom prst="rect">
            <a:avLst/>
          </a:prstGeom>
          <a:noFill/>
        </p:spPr>
        <p:txBody>
          <a:bodyPr wrap="none" rtlCol="0">
            <a:spAutoFit/>
          </a:bodyPr>
          <a:lstStyle/>
          <a:p>
            <a:r>
              <a:rPr lang="en-US" sz="1200" dirty="0" smtClean="0"/>
              <a:t>3p</a:t>
            </a:r>
            <a:r>
              <a:rPr lang="en-US" dirty="0" smtClean="0"/>
              <a:t> </a:t>
            </a:r>
            <a:r>
              <a:rPr lang="en-US" b="1" dirty="0" smtClean="0"/>
              <a:t>1</a:t>
            </a:r>
            <a:endParaRPr lang="nl-NL" b="1" dirty="0"/>
          </a:p>
        </p:txBody>
      </p:sp>
      <p:pic>
        <p:nvPicPr>
          <p:cNvPr id="1027" name="Picture 3" descr="P:\gd\vo\CentEx\Ex2009-1\havo091\nah091\nah091-20.tif"/>
          <p:cNvPicPr>
            <a:picLocks noChangeAspect="1" noChangeArrowheads="1"/>
          </p:cNvPicPr>
          <p:nvPr/>
        </p:nvPicPr>
        <p:blipFill>
          <a:blip r:link="rId2" cstate="print">
            <a:extLst>
              <a:ext uri="{28A0092B-C50C-407E-A947-70E740481C1C}">
                <a14:useLocalDpi xmlns:a14="http://schemas.microsoft.com/office/drawing/2010/main" val="0"/>
              </a:ext>
            </a:extLst>
          </a:blip>
          <a:srcRect/>
          <a:stretch>
            <a:fillRect/>
          </a:stretch>
        </p:blipFill>
        <p:spPr bwMode="auto">
          <a:xfrm>
            <a:off x="6319057" y="4355302"/>
            <a:ext cx="234315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378844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Uitwerkbijlage</a:t>
            </a:r>
            <a:endParaRPr lang="nl-NL" dirty="0"/>
          </a:p>
        </p:txBody>
      </p:sp>
      <p:sp>
        <p:nvSpPr>
          <p:cNvPr id="3" name="Tijdelijke aanduiding voor inhoud 2"/>
          <p:cNvSpPr>
            <a:spLocks noGrp="1"/>
          </p:cNvSpPr>
          <p:nvPr>
            <p:ph idx="1"/>
          </p:nvPr>
        </p:nvSpPr>
        <p:spPr/>
        <p:txBody>
          <a:bodyPr>
            <a:normAutofit/>
          </a:bodyPr>
          <a:lstStyle/>
          <a:p>
            <a:r>
              <a:rPr lang="nl-NL" sz="2300" dirty="0" smtClean="0"/>
              <a:t>Het </a:t>
            </a:r>
            <a:r>
              <a:rPr lang="nl-NL" sz="2300" dirty="0"/>
              <a:t>smeltpunt van het materiaal moet hoog zijn, want </a:t>
            </a:r>
            <a:endParaRPr lang="nl-NL" sz="2300" dirty="0" smtClean="0"/>
          </a:p>
          <a:p>
            <a:pPr marL="0" indent="0">
              <a:buNone/>
            </a:pPr>
            <a:r>
              <a:rPr lang="nl-NL" sz="2300" dirty="0"/>
              <a:t>	</a:t>
            </a:r>
            <a:r>
              <a:rPr lang="nl-NL" sz="2300" dirty="0" smtClean="0"/>
              <a:t>……………………………………….</a:t>
            </a:r>
            <a:endParaRPr lang="nl-NL" sz="2300" dirty="0"/>
          </a:p>
          <a:p>
            <a:pPr marL="0" indent="0">
              <a:buNone/>
            </a:pPr>
            <a:r>
              <a:rPr lang="nl-NL" sz="2300" dirty="0"/>
              <a:t> </a:t>
            </a:r>
          </a:p>
          <a:p>
            <a:r>
              <a:rPr lang="nl-NL" sz="2300" dirty="0"/>
              <a:t>De dichtheid van het materiaal moet klein zijn, want 	</a:t>
            </a:r>
          </a:p>
          <a:p>
            <a:pPr marL="0" indent="0">
              <a:buNone/>
            </a:pPr>
            <a:r>
              <a:rPr lang="nl-NL" sz="2300" dirty="0"/>
              <a:t> </a:t>
            </a:r>
            <a:r>
              <a:rPr lang="nl-NL" sz="2300" dirty="0" smtClean="0"/>
              <a:t>	…………………………………………</a:t>
            </a:r>
          </a:p>
          <a:p>
            <a:pPr marL="0" indent="0">
              <a:buNone/>
            </a:pPr>
            <a:r>
              <a:rPr lang="nl-NL" sz="2300" dirty="0" smtClean="0"/>
              <a:t>	</a:t>
            </a:r>
          </a:p>
          <a:p>
            <a:r>
              <a:rPr lang="nl-NL" sz="2300" dirty="0" smtClean="0"/>
              <a:t>De warmtegeleidingscoëfficiënt moet klein zijn, want 	</a:t>
            </a:r>
          </a:p>
          <a:p>
            <a:pPr marL="0" indent="0">
              <a:buNone/>
            </a:pPr>
            <a:r>
              <a:rPr lang="nl-NL" dirty="0" smtClean="0"/>
              <a:t>	</a:t>
            </a:r>
            <a:r>
              <a:rPr lang="nl-NL" sz="2400" dirty="0" smtClean="0"/>
              <a:t>……………………………………</a:t>
            </a:r>
            <a:r>
              <a:rPr lang="nl-NL" dirty="0" smtClean="0"/>
              <a:t>…</a:t>
            </a:r>
            <a:endParaRPr lang="nl-NL" dirty="0"/>
          </a:p>
          <a:p>
            <a:pPr marL="0" indent="0">
              <a:buNone/>
            </a:pPr>
            <a:endParaRPr lang="en-US" dirty="0"/>
          </a:p>
          <a:p>
            <a:endParaRPr lang="nl-NL" dirty="0"/>
          </a:p>
          <a:p>
            <a:endParaRPr lang="nl-NL" dirty="0"/>
          </a:p>
        </p:txBody>
      </p:sp>
    </p:spTree>
    <p:extLst>
      <p:ext uri="{BB962C8B-B14F-4D97-AF65-F5344CB8AC3E}">
        <p14:creationId xmlns:p14="http://schemas.microsoft.com/office/powerpoint/2010/main" val="406746489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2009-2: </a:t>
            </a:r>
            <a:r>
              <a:rPr lang="en-US" dirty="0" err="1" smtClean="0"/>
              <a:t>meerkeuze</a:t>
            </a:r>
            <a:r>
              <a:rPr lang="en-US" dirty="0" smtClean="0"/>
              <a:t> </a:t>
            </a:r>
            <a:r>
              <a:rPr lang="en-US" dirty="0" err="1" smtClean="0"/>
              <a:t>vragen</a:t>
            </a:r>
            <a:endParaRPr lang="nl-NL" dirty="0"/>
          </a:p>
        </p:txBody>
      </p:sp>
      <p:sp>
        <p:nvSpPr>
          <p:cNvPr id="3" name="Tijdelijke aanduiding voor inhoud 2"/>
          <p:cNvSpPr>
            <a:spLocks noGrp="1"/>
          </p:cNvSpPr>
          <p:nvPr>
            <p:ph idx="1"/>
          </p:nvPr>
        </p:nvSpPr>
        <p:spPr>
          <a:xfrm>
            <a:off x="395536" y="1268760"/>
            <a:ext cx="8229600" cy="5112568"/>
          </a:xfrm>
        </p:spPr>
        <p:txBody>
          <a:bodyPr>
            <a:normAutofit fontScale="32500" lnSpcReduction="20000"/>
          </a:bodyPr>
          <a:lstStyle/>
          <a:p>
            <a:pPr marL="0" indent="0">
              <a:buNone/>
            </a:pPr>
            <a:r>
              <a:rPr lang="en-US" sz="7400" b="1" dirty="0" smtClean="0"/>
              <a:t>De </a:t>
            </a:r>
            <a:r>
              <a:rPr lang="en-US" sz="7400" b="1" dirty="0" err="1" smtClean="0"/>
              <a:t>maan</a:t>
            </a:r>
            <a:r>
              <a:rPr lang="en-US" sz="7400" b="1" dirty="0" smtClean="0"/>
              <a:t> </a:t>
            </a:r>
          </a:p>
          <a:p>
            <a:pPr marL="0" indent="0">
              <a:buNone/>
            </a:pPr>
            <a:endParaRPr lang="en-US" sz="5100" dirty="0" smtClean="0"/>
          </a:p>
          <a:p>
            <a:pPr marL="0" indent="0">
              <a:buNone/>
            </a:pPr>
            <a:r>
              <a:rPr lang="nl-NL" sz="5500" dirty="0" smtClean="0"/>
              <a:t>Piloten van overvliegende vliegtuigen kunnen de laserstraal zien.</a:t>
            </a:r>
          </a:p>
          <a:p>
            <a:pPr marL="0" indent="0">
              <a:buNone/>
            </a:pPr>
            <a:r>
              <a:rPr lang="nl-NL" sz="3700" dirty="0" smtClean="0"/>
              <a:t>2p</a:t>
            </a:r>
            <a:r>
              <a:rPr lang="nl-NL" sz="5500" dirty="0" smtClean="0"/>
              <a:t>  </a:t>
            </a:r>
            <a:r>
              <a:rPr lang="nl-NL" sz="5500" b="1" dirty="0" smtClean="0"/>
              <a:t>1 </a:t>
            </a:r>
            <a:r>
              <a:rPr lang="nl-NL" sz="5500" dirty="0" smtClean="0"/>
              <a:t>Welke golflengte kan het laserlicht dan hebben?</a:t>
            </a:r>
          </a:p>
          <a:p>
            <a:pPr marL="0" lvl="0" indent="0">
              <a:buNone/>
            </a:pPr>
            <a:r>
              <a:rPr lang="nl-NL" sz="5500" dirty="0" smtClean="0"/>
              <a:t>A  5,3·10</a:t>
            </a:r>
            <a:r>
              <a:rPr lang="nl-NL" sz="5500" baseline="30000" dirty="0"/>
              <a:t>−6 </a:t>
            </a:r>
            <a:r>
              <a:rPr lang="nl-NL" sz="5500" dirty="0"/>
              <a:t>m</a:t>
            </a:r>
          </a:p>
          <a:p>
            <a:pPr marL="0" lvl="0" indent="0">
              <a:buNone/>
            </a:pPr>
            <a:r>
              <a:rPr lang="nl-NL" sz="5500" dirty="0" smtClean="0"/>
              <a:t>B  5,3·10</a:t>
            </a:r>
            <a:r>
              <a:rPr lang="nl-NL" sz="5500" baseline="30000" dirty="0"/>
              <a:t>−7 </a:t>
            </a:r>
            <a:r>
              <a:rPr lang="nl-NL" sz="5500" dirty="0"/>
              <a:t>m</a:t>
            </a:r>
          </a:p>
          <a:p>
            <a:pPr marL="0" lvl="0" indent="0">
              <a:buNone/>
            </a:pPr>
            <a:r>
              <a:rPr lang="nl-NL" sz="5500" dirty="0" smtClean="0"/>
              <a:t>C  5,3·10</a:t>
            </a:r>
            <a:r>
              <a:rPr lang="nl-NL" sz="5500" baseline="30000" dirty="0"/>
              <a:t>−8 </a:t>
            </a:r>
            <a:r>
              <a:rPr lang="nl-NL" sz="5500" dirty="0" smtClean="0"/>
              <a:t>m </a:t>
            </a:r>
          </a:p>
          <a:p>
            <a:pPr marL="0" lvl="0" indent="0">
              <a:buNone/>
            </a:pPr>
            <a:r>
              <a:rPr lang="nl-NL" sz="5500" dirty="0" smtClean="0"/>
              <a:t>D  5,3·10</a:t>
            </a:r>
            <a:r>
              <a:rPr lang="nl-NL" sz="5500" baseline="30000" dirty="0"/>
              <a:t>−9 </a:t>
            </a:r>
            <a:r>
              <a:rPr lang="nl-NL" sz="5500" dirty="0"/>
              <a:t>m </a:t>
            </a:r>
            <a:endParaRPr lang="nl-NL" sz="5500" dirty="0" smtClean="0"/>
          </a:p>
          <a:p>
            <a:pPr marL="0" lvl="0" indent="0">
              <a:buNone/>
            </a:pPr>
            <a:endParaRPr lang="nl-NL" sz="4500" dirty="0"/>
          </a:p>
          <a:p>
            <a:pPr marL="0" indent="0">
              <a:buNone/>
            </a:pPr>
            <a:r>
              <a:rPr lang="nl-NL" sz="5500" dirty="0"/>
              <a:t>Een retroreflector kaatst het licht terug in </a:t>
            </a:r>
            <a:r>
              <a:rPr lang="nl-NL" sz="5500" dirty="0" smtClean="0"/>
              <a:t>de richting </a:t>
            </a:r>
            <a:r>
              <a:rPr lang="nl-NL" sz="5500" dirty="0"/>
              <a:t>waar het vandaan komt. </a:t>
            </a:r>
            <a:endParaRPr lang="nl-NL" sz="5500" dirty="0" smtClean="0"/>
          </a:p>
          <a:p>
            <a:pPr marL="0" indent="0">
              <a:buNone/>
            </a:pPr>
            <a:r>
              <a:rPr lang="nl-NL" sz="5500" dirty="0" smtClean="0"/>
              <a:t>Daarvoor </a:t>
            </a:r>
            <a:r>
              <a:rPr lang="nl-NL" sz="5500" dirty="0"/>
              <a:t>wordt gebruik gemaakt van prisma’s. Zie figuur </a:t>
            </a:r>
            <a:r>
              <a:rPr lang="nl-NL" sz="5500" dirty="0" smtClean="0"/>
              <a:t>1.</a:t>
            </a:r>
            <a:endParaRPr lang="nl-NL" sz="5500" dirty="0"/>
          </a:p>
          <a:p>
            <a:pPr marL="0" indent="0">
              <a:buNone/>
            </a:pPr>
            <a:r>
              <a:rPr lang="nl-NL" sz="3700" dirty="0" smtClean="0"/>
              <a:t>2p</a:t>
            </a:r>
            <a:r>
              <a:rPr lang="nl-NL" sz="5500" dirty="0" smtClean="0"/>
              <a:t> </a:t>
            </a:r>
            <a:r>
              <a:rPr lang="nl-NL" sz="5500" b="1" dirty="0" smtClean="0"/>
              <a:t>2 </a:t>
            </a:r>
            <a:r>
              <a:rPr lang="nl-NL" sz="5500" dirty="0" smtClean="0"/>
              <a:t>Voor </a:t>
            </a:r>
            <a:r>
              <a:rPr lang="nl-NL" sz="5500" dirty="0"/>
              <a:t>de grenshoek </a:t>
            </a:r>
            <a:r>
              <a:rPr lang="nl-NL" sz="5500" i="1" dirty="0"/>
              <a:t>g</a:t>
            </a:r>
            <a:r>
              <a:rPr lang="nl-NL" sz="5500" dirty="0"/>
              <a:t> van het materiaal van zo’n prisma geldt:</a:t>
            </a:r>
          </a:p>
          <a:p>
            <a:pPr marL="0" lvl="0" indent="0">
              <a:buNone/>
            </a:pPr>
            <a:r>
              <a:rPr lang="nl-NL" sz="5500" dirty="0" smtClean="0"/>
              <a:t>A</a:t>
            </a:r>
            <a:r>
              <a:rPr lang="nl-NL" sz="5500" i="1" dirty="0" smtClean="0"/>
              <a:t>  g</a:t>
            </a:r>
            <a:r>
              <a:rPr lang="nl-NL" sz="5500" dirty="0" smtClean="0"/>
              <a:t> </a:t>
            </a:r>
            <a:r>
              <a:rPr lang="nl-NL" sz="5500" dirty="0"/>
              <a:t>is kleiner dan 45°</a:t>
            </a:r>
          </a:p>
          <a:p>
            <a:pPr marL="0" lvl="0" indent="0">
              <a:buNone/>
            </a:pPr>
            <a:r>
              <a:rPr lang="nl-NL" sz="5500" dirty="0" smtClean="0"/>
              <a:t>B  is </a:t>
            </a:r>
            <a:r>
              <a:rPr lang="nl-NL" sz="5500" dirty="0"/>
              <a:t>gelijk aan 45°</a:t>
            </a:r>
          </a:p>
          <a:p>
            <a:pPr marL="0" lvl="0" indent="0">
              <a:buNone/>
            </a:pPr>
            <a:r>
              <a:rPr lang="nl-NL" sz="5500" dirty="0" smtClean="0"/>
              <a:t>C  is </a:t>
            </a:r>
            <a:r>
              <a:rPr lang="nl-NL" sz="5500" dirty="0"/>
              <a:t>groter dan 45</a:t>
            </a:r>
            <a:r>
              <a:rPr lang="nl-NL" sz="5500" dirty="0" smtClean="0"/>
              <a:t>°</a:t>
            </a:r>
          </a:p>
          <a:p>
            <a:pPr marL="0" lvl="0" indent="0">
              <a:buNone/>
            </a:pPr>
            <a:endParaRPr lang="nl-NL" sz="3600" dirty="0"/>
          </a:p>
          <a:p>
            <a:pPr marL="0" indent="0">
              <a:buNone/>
            </a:pPr>
            <a:r>
              <a:rPr lang="nl-NL" dirty="0"/>
              <a:t> </a:t>
            </a:r>
          </a:p>
          <a:p>
            <a:pPr marL="0" indent="0">
              <a:buNone/>
            </a:pPr>
            <a:r>
              <a:rPr lang="nl-NL" sz="6200" dirty="0"/>
              <a:t> </a:t>
            </a:r>
            <a:endParaRPr lang="nl-NL" dirty="0"/>
          </a:p>
          <a:p>
            <a:pPr marL="0" indent="0">
              <a:buNone/>
            </a:pPr>
            <a:endParaRPr lang="nl-NL" dirty="0"/>
          </a:p>
        </p:txBody>
      </p:sp>
      <p:pic>
        <p:nvPicPr>
          <p:cNvPr id="2050" name="Picture 2" descr="P:\GD\vo\CentEx\Ex2009-2\havo092\nah092\nah092-44.e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88224" y="4365104"/>
            <a:ext cx="2184400"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794880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924</Words>
  <Application>Microsoft Macintosh PowerPoint</Application>
  <PresentationFormat>On-screen Show (4:3)</PresentationFormat>
  <Paragraphs>222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Kantoorthema</vt:lpstr>
      <vt:lpstr>Havo examens Nieuwe Natuurkunde 2009-2012 Anneke Thurlings, Cito, Arnhem </vt:lpstr>
      <vt:lpstr>Betrokkenen</vt:lpstr>
      <vt:lpstr>Eerste werkversie syllabus 2008</vt:lpstr>
      <vt:lpstr>2012</vt:lpstr>
      <vt:lpstr>syllabus CE 2015 </vt:lpstr>
      <vt:lpstr>Anders</vt:lpstr>
      <vt:lpstr>2009-1   1-ste pilot examen</vt:lpstr>
      <vt:lpstr>Uitwerkbijlage</vt:lpstr>
      <vt:lpstr>2009-2: meerkeuze vragen</vt:lpstr>
      <vt:lpstr>2009-2 gesloten vragen (2)</vt:lpstr>
      <vt:lpstr>2010-1 en 2010-2 actueel : korte doorlooptijd </vt:lpstr>
      <vt:lpstr>2011-1</vt:lpstr>
      <vt:lpstr>Schatten…….</vt:lpstr>
      <vt:lpstr>Meer voorbeelden:</vt:lpstr>
      <vt:lpstr>Wat hebben we tot nu toe gedaan?</vt:lpstr>
      <vt:lpstr>Nieuw, oud of anders?</vt:lpstr>
    </vt:vector>
  </TitlesOfParts>
  <Company>Cito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Nieuwe natuurkunde</dc:title>
  <dc:creator>Anneke Thurlings</dc:creator>
  <cp:lastModifiedBy>Alex Budding</cp:lastModifiedBy>
  <cp:revision>94</cp:revision>
  <cp:lastPrinted>2012-12-11T13:53:42Z</cp:lastPrinted>
  <dcterms:created xsi:type="dcterms:W3CDTF">2011-09-18T14:25:09Z</dcterms:created>
  <dcterms:modified xsi:type="dcterms:W3CDTF">2013-04-07T15:33:07Z</dcterms:modified>
</cp:coreProperties>
</file>